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FA9E07-BDE7-4C08-BC24-F70089CD1C4B}" type="datetimeFigureOut">
              <a:rPr lang="vi-VN" smtClean="0"/>
              <a:t>18/07/2016</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5CEE9E-223F-45A2-99BC-76009E64D1FB}" type="slidenum">
              <a:rPr lang="vi-VN" smtClean="0"/>
              <a:t>‹#›</a:t>
            </a:fld>
            <a:endParaRPr lang="vi-V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5002516C-CAD1-479A-A2D9-FC50712AA7B4}" type="datetimeFigureOut">
              <a:rPr lang="vi-VN" smtClean="0"/>
              <a:t>18/07/2016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840F6D5-F2EA-4FCB-A8AA-19CE4A2D87FC}" type="slidenum">
              <a:rPr lang="vi-VN" smtClean="0"/>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002516C-CAD1-479A-A2D9-FC50712AA7B4}" type="datetimeFigureOut">
              <a:rPr lang="vi-VN" smtClean="0"/>
              <a:t>18/07/2016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840F6D5-F2EA-4FCB-A8AA-19CE4A2D87FC}" type="slidenum">
              <a:rPr lang="vi-VN" smtClean="0"/>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002516C-CAD1-479A-A2D9-FC50712AA7B4}" type="datetimeFigureOut">
              <a:rPr lang="vi-VN" smtClean="0"/>
              <a:t>18/07/2016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840F6D5-F2EA-4FCB-A8AA-19CE4A2D87FC}" type="slidenum">
              <a:rPr lang="vi-VN" smtClean="0"/>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002516C-CAD1-479A-A2D9-FC50712AA7B4}" type="datetimeFigureOut">
              <a:rPr lang="vi-VN" smtClean="0"/>
              <a:t>18/07/2016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840F6D5-F2EA-4FCB-A8AA-19CE4A2D87FC}" type="slidenum">
              <a:rPr lang="vi-VN" smtClean="0"/>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02516C-CAD1-479A-A2D9-FC50712AA7B4}" type="datetimeFigureOut">
              <a:rPr lang="vi-VN" smtClean="0"/>
              <a:t>18/07/2016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840F6D5-F2EA-4FCB-A8AA-19CE4A2D87FC}" type="slidenum">
              <a:rPr lang="vi-VN" smtClean="0"/>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5002516C-CAD1-479A-A2D9-FC50712AA7B4}" type="datetimeFigureOut">
              <a:rPr lang="vi-VN" smtClean="0"/>
              <a:t>18/07/2016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840F6D5-F2EA-4FCB-A8AA-19CE4A2D87FC}" type="slidenum">
              <a:rPr lang="vi-VN" smtClean="0"/>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5002516C-CAD1-479A-A2D9-FC50712AA7B4}" type="datetimeFigureOut">
              <a:rPr lang="vi-VN" smtClean="0"/>
              <a:t>18/07/2016</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B840F6D5-F2EA-4FCB-A8AA-19CE4A2D87FC}" type="slidenum">
              <a:rPr lang="vi-VN" smtClean="0"/>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5002516C-CAD1-479A-A2D9-FC50712AA7B4}" type="datetimeFigureOut">
              <a:rPr lang="vi-VN" smtClean="0"/>
              <a:t>18/07/2016</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B840F6D5-F2EA-4FCB-A8AA-19CE4A2D87FC}" type="slidenum">
              <a:rPr lang="vi-VN" smtClean="0"/>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2516C-CAD1-479A-A2D9-FC50712AA7B4}" type="datetimeFigureOut">
              <a:rPr lang="vi-VN" smtClean="0"/>
              <a:t>18/07/2016</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B840F6D5-F2EA-4FCB-A8AA-19CE4A2D87FC}" type="slidenum">
              <a:rPr lang="vi-VN" smtClean="0"/>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2516C-CAD1-479A-A2D9-FC50712AA7B4}" type="datetimeFigureOut">
              <a:rPr lang="vi-VN" smtClean="0"/>
              <a:t>18/07/2016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840F6D5-F2EA-4FCB-A8AA-19CE4A2D87FC}" type="slidenum">
              <a:rPr lang="vi-VN" smtClean="0"/>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2516C-CAD1-479A-A2D9-FC50712AA7B4}" type="datetimeFigureOut">
              <a:rPr lang="vi-VN" smtClean="0"/>
              <a:t>18/07/2016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840F6D5-F2EA-4FCB-A8AA-19CE4A2D87FC}" type="slidenum">
              <a:rPr lang="vi-VN" smtClean="0"/>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2516C-CAD1-479A-A2D9-FC50712AA7B4}" type="datetimeFigureOut">
              <a:rPr lang="vi-VN" smtClean="0"/>
              <a:t>18/07/2016</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0F6D5-F2EA-4FCB-A8AA-19CE4A2D87FC}" type="slidenum">
              <a:rPr lang="vi-VN" smtClean="0"/>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6"/>
            <a:ext cx="7772400" cy="1470025"/>
          </a:xfrm>
        </p:spPr>
        <p:txBody>
          <a:bodyPr/>
          <a:lstStyle/>
          <a:p>
            <a:r>
              <a:rPr lang="en-US" dirty="0" err="1" smtClean="0">
                <a:latin typeface="Times New Roman" pitchFamily="18" charset="0"/>
                <a:cs typeface="Times New Roman" pitchFamily="18" charset="0"/>
              </a:rPr>
              <a:t>Kiểm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cũ</a:t>
            </a:r>
            <a:endParaRPr lang="vi-VN" dirty="0">
              <a:latin typeface="Times New Roman" pitchFamily="18" charset="0"/>
              <a:cs typeface="Times New Roman" pitchFamily="18" charset="0"/>
            </a:endParaRPr>
          </a:p>
        </p:txBody>
      </p:sp>
      <p:sp>
        <p:nvSpPr>
          <p:cNvPr id="4" name="TextBox 3"/>
          <p:cNvSpPr txBox="1"/>
          <p:nvPr/>
        </p:nvSpPr>
        <p:spPr>
          <a:xfrm>
            <a:off x="285720" y="3228803"/>
            <a:ext cx="8858280" cy="1200329"/>
          </a:xfrm>
          <a:prstGeom prst="rect">
            <a:avLst/>
          </a:prstGeom>
          <a:noFill/>
        </p:spPr>
        <p:txBody>
          <a:bodyPr wrap="square" rtlCol="0">
            <a:spAutoFit/>
          </a:bodyPr>
          <a:lstStyle/>
          <a:p>
            <a:pPr algn="ctr"/>
            <a:r>
              <a:rPr lang="en-US" sz="3600" dirty="0" err="1" smtClean="0">
                <a:latin typeface="Times New Roman" pitchFamily="18" charset="0"/>
                <a:cs typeface="Times New Roman" pitchFamily="18" charset="0"/>
              </a:rPr>
              <a:t>Đặt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tính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rồi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tính</a:t>
            </a:r>
            <a:endParaRPr lang="en-US" sz="3600" dirty="0" smtClean="0">
              <a:latin typeface="Times New Roman" pitchFamily="18" charset="0"/>
              <a:cs typeface="Times New Roman" pitchFamily="18" charset="0"/>
            </a:endParaRPr>
          </a:p>
          <a:p>
            <a:pPr algn="ctr"/>
            <a:r>
              <a:rPr lang="en-US" sz="3600" dirty="0" smtClean="0">
                <a:latin typeface="Times New Roman" pitchFamily="18" charset="0"/>
                <a:cs typeface="Times New Roman" pitchFamily="18" charset="0"/>
              </a:rPr>
              <a:t>842 : 4</a:t>
            </a:r>
            <a:endParaRPr lang="vi-VN"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a:bodyPr>
          <a:lstStyle/>
          <a:p>
            <a:pPr algn="l"/>
            <a:r>
              <a:rPr lang="en-US" sz="3600" dirty="0" smtClean="0">
                <a:latin typeface="Times New Roman" pitchFamily="18" charset="0"/>
                <a:cs typeface="Times New Roman" pitchFamily="18" charset="0"/>
              </a:rPr>
              <a:t>	</a:t>
            </a:r>
            <a:r>
              <a:rPr lang="en-US" sz="3600" b="1" u="sng" dirty="0" err="1" smtClean="0">
                <a:latin typeface="Times New Roman" pitchFamily="18" charset="0"/>
                <a:cs typeface="Times New Roman" pitchFamily="18" charset="0"/>
              </a:rPr>
              <a:t>Bài</a:t>
            </a:r>
            <a:r>
              <a:rPr lang="en-US" sz="3600" b="1" u="sng" dirty="0" smtClean="0">
                <a:latin typeface="Times New Roman" pitchFamily="18" charset="0"/>
                <a:cs typeface="Times New Roman" pitchFamily="18" charset="0"/>
              </a:rPr>
              <a:t> 1</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Đặt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tính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rồi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tính</a:t>
            </a:r>
            <a:endParaRPr lang="vi-VN" sz="3600" dirty="0">
              <a:latin typeface="Times New Roman" pitchFamily="18" charset="0"/>
              <a:cs typeface="Times New Roman" pitchFamily="18" charset="0"/>
            </a:endParaRPr>
          </a:p>
        </p:txBody>
      </p:sp>
      <p:sp>
        <p:nvSpPr>
          <p:cNvPr id="5" name="TextBox 4"/>
          <p:cNvSpPr txBox="1"/>
          <p:nvPr/>
        </p:nvSpPr>
        <p:spPr>
          <a:xfrm>
            <a:off x="0" y="2272721"/>
            <a:ext cx="91440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    a, 213 x 3		b, 374 x 2	   c, 208 x 4</a:t>
            </a:r>
            <a:endParaRPr lang="vi-VN"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60"/>
            <a:ext cx="9144000" cy="1143000"/>
          </a:xfrm>
        </p:spPr>
        <p:txBody>
          <a:bodyPr>
            <a:normAutofit/>
          </a:bodyPr>
          <a:lstStyle/>
          <a:p>
            <a:pPr algn="l"/>
            <a:r>
              <a:rPr lang="en-US" sz="3200"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Bài</a:t>
            </a:r>
            <a:r>
              <a:rPr lang="en-US" sz="3200" b="1" u="sng" dirty="0" smtClean="0">
                <a:latin typeface="Times New Roman" pitchFamily="18" charset="0"/>
                <a:cs typeface="Times New Roman" pitchFamily="18" charset="0"/>
              </a:rPr>
              <a:t> 2</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Đặt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tính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rồi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tính</a:t>
            </a:r>
            <a:r>
              <a:rPr lang="en-US" sz="3200" dirty="0" smtClean="0">
                <a:latin typeface="Times New Roman" pitchFamily="18" charset="0"/>
                <a:cs typeface="Times New Roman" pitchFamily="18" charset="0"/>
              </a:rPr>
              <a:t> ( </a:t>
            </a:r>
            <a:r>
              <a:rPr lang="en-US" sz="3200" dirty="0" err="1" smtClean="0">
                <a:latin typeface="Times New Roman" pitchFamily="18" charset="0"/>
                <a:cs typeface="Times New Roman" pitchFamily="18" charset="0"/>
              </a:rPr>
              <a:t>theo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mẫu</a:t>
            </a:r>
            <a:r>
              <a:rPr lang="en-US" sz="3200" dirty="0" smtClean="0">
                <a:latin typeface="Times New Roman" pitchFamily="18" charset="0"/>
                <a:cs typeface="Times New Roman" pitchFamily="18" charset="0"/>
              </a:rPr>
              <a:t>)</a:t>
            </a:r>
            <a:endParaRPr lang="vi-VN" sz="3200" dirty="0">
              <a:latin typeface="Times New Roman" pitchFamily="18" charset="0"/>
              <a:cs typeface="Times New Roman" pitchFamily="18" charset="0"/>
            </a:endParaRPr>
          </a:p>
        </p:txBody>
      </p:sp>
      <p:sp>
        <p:nvSpPr>
          <p:cNvPr id="4" name="Text Box 10"/>
          <p:cNvSpPr txBox="1">
            <a:spLocks noChangeArrowheads="1"/>
          </p:cNvSpPr>
          <p:nvPr/>
        </p:nvSpPr>
        <p:spPr bwMode="auto">
          <a:xfrm>
            <a:off x="3563938" y="1508104"/>
            <a:ext cx="1798637" cy="457200"/>
          </a:xfrm>
          <a:prstGeom prst="rect">
            <a:avLst/>
          </a:prstGeom>
          <a:noFill/>
          <a:ln w="9525">
            <a:noFill/>
            <a:miter lim="800000"/>
            <a:headEnd/>
            <a:tailEnd/>
          </a:ln>
          <a:effectLst/>
        </p:spPr>
        <p:txBody>
          <a:bodyPr>
            <a:spAutoFit/>
          </a:bodyPr>
          <a:lstStyle/>
          <a:p>
            <a:r>
              <a:rPr lang="en-GB" altLang="en-US" sz="2400" b="1" i="1" dirty="0">
                <a:latin typeface=".VnTime" pitchFamily="34" charset="0"/>
              </a:rPr>
              <a:t>* </a:t>
            </a:r>
            <a:r>
              <a:rPr lang="en-GB" altLang="en-US" sz="2400" b="1" i="1" dirty="0">
                <a:latin typeface=".VnTime" pitchFamily="34" charset="0"/>
              </a:rPr>
              <a:t>9</a:t>
            </a:r>
            <a:r>
              <a:rPr lang="en-GB" altLang="en-US" sz="2400" b="1" i="1" dirty="0" smtClean="0">
                <a:latin typeface=".VnTime" pitchFamily="34" charset="0"/>
              </a:rPr>
              <a:t> </a:t>
            </a:r>
            <a:r>
              <a:rPr lang="en-GB" altLang="en-US" sz="2400" b="1" i="1" dirty="0" err="1">
                <a:latin typeface=".VnTime" pitchFamily="34" charset="0"/>
              </a:rPr>
              <a:t>chia</a:t>
            </a:r>
            <a:r>
              <a:rPr lang="en-GB" altLang="en-US" sz="2400" b="1" i="1" dirty="0">
                <a:latin typeface=".VnTime" pitchFamily="34" charset="0"/>
              </a:rPr>
              <a:t> </a:t>
            </a:r>
            <a:r>
              <a:rPr lang="en-GB" altLang="en-US" sz="2400" b="1" i="1" dirty="0">
                <a:latin typeface=".VnTime" pitchFamily="34" charset="0"/>
              </a:rPr>
              <a:t>4</a:t>
            </a:r>
            <a:r>
              <a:rPr lang="en-GB" altLang="en-US" sz="2400" b="1" i="1" dirty="0" smtClean="0">
                <a:latin typeface=".VnTime" pitchFamily="34" charset="0"/>
              </a:rPr>
              <a:t> </a:t>
            </a:r>
            <a:endParaRPr lang="en-US" altLang="en-US" sz="2400" b="1" i="1" dirty="0">
              <a:latin typeface=".VnTime" pitchFamily="34" charset="0"/>
            </a:endParaRPr>
          </a:p>
        </p:txBody>
      </p:sp>
      <p:sp>
        <p:nvSpPr>
          <p:cNvPr id="5" name="Line 43"/>
          <p:cNvSpPr>
            <a:spLocks noChangeShapeType="1"/>
          </p:cNvSpPr>
          <p:nvPr/>
        </p:nvSpPr>
        <p:spPr bwMode="auto">
          <a:xfrm>
            <a:off x="1835150" y="1725591"/>
            <a:ext cx="0" cy="839788"/>
          </a:xfrm>
          <a:prstGeom prst="line">
            <a:avLst/>
          </a:prstGeom>
          <a:noFill/>
          <a:ln w="9525">
            <a:solidFill>
              <a:schemeClr val="tx1"/>
            </a:solidFill>
            <a:round/>
            <a:headEnd/>
            <a:tailEnd/>
          </a:ln>
          <a:effectLst/>
        </p:spPr>
        <p:txBody>
          <a:bodyPr/>
          <a:lstStyle/>
          <a:p>
            <a:endParaRPr lang="vi-VN"/>
          </a:p>
        </p:txBody>
      </p:sp>
      <p:sp>
        <p:nvSpPr>
          <p:cNvPr id="6" name="Line 44"/>
          <p:cNvSpPr>
            <a:spLocks noChangeShapeType="1"/>
          </p:cNvSpPr>
          <p:nvPr/>
        </p:nvSpPr>
        <p:spPr bwMode="auto">
          <a:xfrm flipV="1">
            <a:off x="1835150" y="2085954"/>
            <a:ext cx="720725" cy="0"/>
          </a:xfrm>
          <a:prstGeom prst="line">
            <a:avLst/>
          </a:prstGeom>
          <a:noFill/>
          <a:ln w="9525">
            <a:solidFill>
              <a:schemeClr val="tx1"/>
            </a:solidFill>
            <a:round/>
            <a:headEnd/>
            <a:tailEnd/>
          </a:ln>
          <a:effectLst/>
        </p:spPr>
        <p:txBody>
          <a:bodyPr/>
          <a:lstStyle/>
          <a:p>
            <a:endParaRPr lang="vi-VN"/>
          </a:p>
        </p:txBody>
      </p:sp>
      <p:sp>
        <p:nvSpPr>
          <p:cNvPr id="7" name="Text Box 47"/>
          <p:cNvSpPr txBox="1">
            <a:spLocks noChangeArrowheads="1"/>
          </p:cNvSpPr>
          <p:nvPr/>
        </p:nvSpPr>
        <p:spPr bwMode="auto">
          <a:xfrm>
            <a:off x="1044574" y="2028804"/>
            <a:ext cx="598467" cy="523220"/>
          </a:xfrm>
          <a:prstGeom prst="rect">
            <a:avLst/>
          </a:prstGeom>
          <a:noFill/>
          <a:ln w="9525">
            <a:noFill/>
            <a:miter lim="800000"/>
            <a:headEnd/>
            <a:tailEnd/>
          </a:ln>
          <a:effectLst/>
        </p:spPr>
        <p:txBody>
          <a:bodyPr wrap="square">
            <a:spAutoFit/>
          </a:bodyPr>
          <a:lstStyle/>
          <a:p>
            <a:pPr eaLnBrk="0" hangingPunct="0">
              <a:spcBef>
                <a:spcPct val="50000"/>
              </a:spcBef>
            </a:pPr>
            <a:r>
              <a:rPr lang="en-US" altLang="en-US" sz="2800" b="1" dirty="0" smtClean="0">
                <a:latin typeface=".VnTime" pitchFamily="34" charset="0"/>
              </a:rPr>
              <a:t>14</a:t>
            </a:r>
            <a:endParaRPr lang="en-US" altLang="en-US" sz="2800" b="1" dirty="0">
              <a:latin typeface=".VnTime" pitchFamily="34" charset="0"/>
            </a:endParaRPr>
          </a:p>
        </p:txBody>
      </p:sp>
      <p:sp>
        <p:nvSpPr>
          <p:cNvPr id="9" name="Text Box 49"/>
          <p:cNvSpPr txBox="1">
            <a:spLocks noChangeArrowheads="1"/>
          </p:cNvSpPr>
          <p:nvPr/>
        </p:nvSpPr>
        <p:spPr bwMode="auto">
          <a:xfrm>
            <a:off x="1214414" y="2428868"/>
            <a:ext cx="792163" cy="519112"/>
          </a:xfrm>
          <a:prstGeom prst="rect">
            <a:avLst/>
          </a:prstGeom>
          <a:noFill/>
          <a:ln w="9525">
            <a:noFill/>
            <a:miter lim="800000"/>
            <a:headEnd/>
            <a:tailEnd/>
          </a:ln>
          <a:effectLst/>
        </p:spPr>
        <p:txBody>
          <a:bodyPr>
            <a:spAutoFit/>
          </a:bodyPr>
          <a:lstStyle/>
          <a:p>
            <a:pPr eaLnBrk="0" hangingPunct="0">
              <a:spcBef>
                <a:spcPct val="50000"/>
              </a:spcBef>
            </a:pPr>
            <a:r>
              <a:rPr lang="en-US" altLang="en-US" sz="2800" b="1" dirty="0" smtClean="0">
                <a:latin typeface=".VnTime" pitchFamily="34" charset="0"/>
              </a:rPr>
              <a:t> </a:t>
            </a:r>
            <a:r>
              <a:rPr lang="en-US" altLang="en-US" sz="2800" b="1" dirty="0" smtClean="0">
                <a:latin typeface=".VnTime" pitchFamily="34" charset="0"/>
              </a:rPr>
              <a:t>28</a:t>
            </a:r>
            <a:endParaRPr lang="en-US" altLang="en-US" sz="2800" b="1" dirty="0">
              <a:latin typeface=".VnTime" pitchFamily="34" charset="0"/>
            </a:endParaRPr>
          </a:p>
        </p:txBody>
      </p:sp>
      <p:sp>
        <p:nvSpPr>
          <p:cNvPr id="12" name="Text Box 52"/>
          <p:cNvSpPr txBox="1">
            <a:spLocks noChangeArrowheads="1"/>
          </p:cNvSpPr>
          <p:nvPr/>
        </p:nvSpPr>
        <p:spPr bwMode="auto">
          <a:xfrm>
            <a:off x="1214414" y="2838449"/>
            <a:ext cx="752475" cy="519113"/>
          </a:xfrm>
          <a:prstGeom prst="rect">
            <a:avLst/>
          </a:prstGeom>
          <a:noFill/>
          <a:ln w="9525">
            <a:noFill/>
            <a:miter lim="800000"/>
            <a:headEnd/>
            <a:tailEnd/>
          </a:ln>
          <a:effectLst/>
        </p:spPr>
        <p:txBody>
          <a:bodyPr>
            <a:spAutoFit/>
          </a:bodyPr>
          <a:lstStyle/>
          <a:p>
            <a:pPr eaLnBrk="0" hangingPunct="0">
              <a:spcBef>
                <a:spcPct val="50000"/>
              </a:spcBef>
            </a:pPr>
            <a:r>
              <a:rPr lang="en-US" altLang="en-US" sz="2800" b="1" dirty="0" smtClean="0">
                <a:latin typeface=".VnTime" pitchFamily="34" charset="0"/>
              </a:rPr>
              <a:t>   0</a:t>
            </a:r>
            <a:endParaRPr lang="en-US" altLang="en-US" sz="2800" b="1" dirty="0">
              <a:latin typeface=".VnTime" pitchFamily="34" charset="0"/>
            </a:endParaRPr>
          </a:p>
        </p:txBody>
      </p:sp>
      <p:sp>
        <p:nvSpPr>
          <p:cNvPr id="13" name="Text Box 57"/>
          <p:cNvSpPr txBox="1">
            <a:spLocks noChangeArrowheads="1"/>
          </p:cNvSpPr>
          <p:nvPr/>
        </p:nvSpPr>
        <p:spPr bwMode="auto">
          <a:xfrm>
            <a:off x="71406" y="1571612"/>
            <a:ext cx="1103291" cy="519112"/>
          </a:xfrm>
          <a:prstGeom prst="rect">
            <a:avLst/>
          </a:prstGeom>
          <a:noFill/>
          <a:ln w="9525">
            <a:noFill/>
            <a:miter lim="800000"/>
            <a:headEnd/>
            <a:tailEnd/>
          </a:ln>
          <a:effectLst/>
        </p:spPr>
        <p:txBody>
          <a:bodyPr wrap="square">
            <a:spAutoFit/>
          </a:bodyPr>
          <a:lstStyle/>
          <a:p>
            <a:pPr eaLnBrk="0" hangingPunct="0">
              <a:spcBef>
                <a:spcPct val="50000"/>
              </a:spcBef>
            </a:pPr>
            <a:r>
              <a:rPr lang="en-US" altLang="en-US" sz="2800" b="1" dirty="0" err="1" smtClean="0">
                <a:latin typeface="Times New Roman" pitchFamily="18" charset="0"/>
                <a:cs typeface="Times New Roman" pitchFamily="18" charset="0"/>
              </a:rPr>
              <a:t>Mẫu</a:t>
            </a:r>
            <a:r>
              <a:rPr lang="en-US" altLang="en-US" sz="2800" b="1" dirty="0" smtClean="0">
                <a:latin typeface="Times New Roman" pitchFamily="18" charset="0"/>
                <a:cs typeface="Times New Roman" pitchFamily="18" charset="0"/>
              </a:rPr>
              <a:t>:</a:t>
            </a:r>
            <a:endParaRPr lang="en-US" altLang="en-US" sz="2800" b="1" dirty="0">
              <a:latin typeface=".VnTime" pitchFamily="34" charset="0"/>
            </a:endParaRPr>
          </a:p>
        </p:txBody>
      </p:sp>
      <p:sp>
        <p:nvSpPr>
          <p:cNvPr id="14" name="Text Box 75"/>
          <p:cNvSpPr txBox="1">
            <a:spLocks noChangeArrowheads="1"/>
          </p:cNvSpPr>
          <p:nvPr/>
        </p:nvSpPr>
        <p:spPr bwMode="auto">
          <a:xfrm>
            <a:off x="3708400" y="2876529"/>
            <a:ext cx="2808288" cy="457200"/>
          </a:xfrm>
          <a:prstGeom prst="rect">
            <a:avLst/>
          </a:prstGeom>
          <a:noFill/>
          <a:ln w="9525">
            <a:noFill/>
            <a:miter lim="800000"/>
            <a:headEnd/>
            <a:tailEnd/>
          </a:ln>
          <a:effectLst/>
        </p:spPr>
        <p:txBody>
          <a:bodyPr>
            <a:spAutoFit/>
          </a:bodyPr>
          <a:lstStyle/>
          <a:p>
            <a:r>
              <a:rPr lang="en-US" altLang="en-US" sz="2400" b="1" i="1" dirty="0">
                <a:latin typeface=".VnTime" pitchFamily="34" charset="0"/>
              </a:rPr>
              <a:t> </a:t>
            </a:r>
            <a:r>
              <a:rPr lang="en-US" altLang="en-US" sz="2400" b="1" i="1" dirty="0">
                <a:latin typeface=".VnTime" pitchFamily="34" charset="0"/>
              </a:rPr>
              <a:t>3</a:t>
            </a:r>
            <a:r>
              <a:rPr lang="en-US" altLang="en-US" sz="2400" b="1" i="1" dirty="0" smtClean="0">
                <a:latin typeface=".VnTime" pitchFamily="34" charset="0"/>
              </a:rPr>
              <a:t> </a:t>
            </a:r>
            <a:r>
              <a:rPr lang="en-US" altLang="en-US" sz="2400" b="1" i="1" dirty="0" err="1">
                <a:latin typeface=".VnTime" pitchFamily="34" charset="0"/>
              </a:rPr>
              <a:t>nh©n</a:t>
            </a:r>
            <a:r>
              <a:rPr lang="en-US" altLang="en-US" sz="2400" b="1" i="1" dirty="0">
                <a:latin typeface=".VnTime" pitchFamily="34" charset="0"/>
              </a:rPr>
              <a:t> </a:t>
            </a:r>
            <a:r>
              <a:rPr lang="en-US" altLang="en-US" sz="2400" b="1" i="1" dirty="0" smtClean="0">
                <a:latin typeface=".VnTime" pitchFamily="34" charset="0"/>
              </a:rPr>
              <a:t>4 </a:t>
            </a:r>
            <a:r>
              <a:rPr lang="en-US" altLang="en-US" sz="2400" b="1" i="1" dirty="0" err="1">
                <a:latin typeface=".VnTime" pitchFamily="34" charset="0"/>
              </a:rPr>
              <a:t>b»ng</a:t>
            </a:r>
            <a:r>
              <a:rPr lang="en-US" altLang="en-US" sz="2400" b="1" i="1" dirty="0">
                <a:latin typeface=".VnTime" pitchFamily="34" charset="0"/>
              </a:rPr>
              <a:t> </a:t>
            </a:r>
            <a:r>
              <a:rPr lang="en-US" altLang="en-US" sz="2400" b="1" i="1" dirty="0" smtClean="0">
                <a:latin typeface=".VnTime" pitchFamily="34" charset="0"/>
              </a:rPr>
              <a:t>12</a:t>
            </a:r>
            <a:r>
              <a:rPr lang="en-US" altLang="en-US" sz="2400" b="1" i="1" dirty="0" smtClean="0">
                <a:latin typeface=".VnTime" pitchFamily="34" charset="0"/>
              </a:rPr>
              <a:t>; </a:t>
            </a:r>
            <a:endParaRPr lang="en-US" altLang="en-US" sz="2400" b="1" i="1" dirty="0">
              <a:latin typeface=".VnTime" pitchFamily="34" charset="0"/>
            </a:endParaRPr>
          </a:p>
        </p:txBody>
      </p:sp>
      <p:sp>
        <p:nvSpPr>
          <p:cNvPr id="15" name="Text Box 94"/>
          <p:cNvSpPr txBox="1">
            <a:spLocks noChangeArrowheads="1"/>
          </p:cNvSpPr>
          <p:nvPr/>
        </p:nvSpPr>
        <p:spPr bwMode="auto">
          <a:xfrm>
            <a:off x="1260475" y="1581129"/>
            <a:ext cx="882633" cy="523220"/>
          </a:xfrm>
          <a:prstGeom prst="rect">
            <a:avLst/>
          </a:prstGeom>
          <a:noFill/>
          <a:ln w="9525">
            <a:noFill/>
            <a:miter lim="800000"/>
            <a:headEnd/>
            <a:tailEnd/>
          </a:ln>
          <a:effectLst/>
        </p:spPr>
        <p:txBody>
          <a:bodyPr wrap="square">
            <a:spAutoFit/>
          </a:bodyPr>
          <a:lstStyle/>
          <a:p>
            <a:pPr eaLnBrk="0" hangingPunct="0">
              <a:spcBef>
                <a:spcPct val="50000"/>
              </a:spcBef>
            </a:pPr>
            <a:r>
              <a:rPr lang="en-US" altLang="en-US" sz="2800" b="1" dirty="0" smtClean="0">
                <a:latin typeface=".VnTime" pitchFamily="34" charset="0"/>
              </a:rPr>
              <a:t>48</a:t>
            </a:r>
            <a:endParaRPr lang="en-US" altLang="en-US" sz="2800" b="1" dirty="0">
              <a:latin typeface=".VnTime" pitchFamily="34" charset="0"/>
            </a:endParaRPr>
          </a:p>
        </p:txBody>
      </p:sp>
      <p:sp>
        <p:nvSpPr>
          <p:cNvPr id="17" name="Text Box 96"/>
          <p:cNvSpPr txBox="1">
            <a:spLocks noChangeArrowheads="1"/>
          </p:cNvSpPr>
          <p:nvPr/>
        </p:nvSpPr>
        <p:spPr bwMode="auto">
          <a:xfrm>
            <a:off x="1819275" y="2084366"/>
            <a:ext cx="792163" cy="519113"/>
          </a:xfrm>
          <a:prstGeom prst="rect">
            <a:avLst/>
          </a:prstGeom>
          <a:noFill/>
          <a:ln w="9525">
            <a:noFill/>
            <a:miter lim="800000"/>
            <a:headEnd/>
            <a:tailEnd/>
          </a:ln>
          <a:effectLst/>
        </p:spPr>
        <p:txBody>
          <a:bodyPr>
            <a:spAutoFit/>
          </a:bodyPr>
          <a:lstStyle/>
          <a:p>
            <a:pPr eaLnBrk="0" hangingPunct="0">
              <a:spcBef>
                <a:spcPct val="50000"/>
              </a:spcBef>
            </a:pPr>
            <a:r>
              <a:rPr lang="en-US" altLang="en-US" sz="2800" b="1" dirty="0" smtClean="0">
                <a:latin typeface=".VnTime" pitchFamily="34" charset="0"/>
              </a:rPr>
              <a:t>237</a:t>
            </a:r>
            <a:endParaRPr lang="en-US" altLang="en-US" sz="2800" b="1" dirty="0">
              <a:latin typeface=".VnTime" pitchFamily="34" charset="0"/>
            </a:endParaRPr>
          </a:p>
        </p:txBody>
      </p:sp>
      <p:sp>
        <p:nvSpPr>
          <p:cNvPr id="20" name="Text Box 101"/>
          <p:cNvSpPr txBox="1">
            <a:spLocks noChangeArrowheads="1"/>
          </p:cNvSpPr>
          <p:nvPr/>
        </p:nvSpPr>
        <p:spPr bwMode="auto">
          <a:xfrm>
            <a:off x="1068388" y="1581129"/>
            <a:ext cx="360362" cy="519112"/>
          </a:xfrm>
          <a:prstGeom prst="rect">
            <a:avLst/>
          </a:prstGeom>
          <a:noFill/>
          <a:ln w="9525">
            <a:noFill/>
            <a:miter lim="800000"/>
            <a:headEnd/>
            <a:tailEnd/>
          </a:ln>
          <a:effectLst/>
        </p:spPr>
        <p:txBody>
          <a:bodyPr>
            <a:spAutoFit/>
          </a:bodyPr>
          <a:lstStyle/>
          <a:p>
            <a:pPr eaLnBrk="0" hangingPunct="0">
              <a:spcBef>
                <a:spcPct val="50000"/>
              </a:spcBef>
            </a:pPr>
            <a:r>
              <a:rPr lang="en-US" altLang="en-US" sz="2800" b="1" dirty="0">
                <a:latin typeface=".VnTime" pitchFamily="34" charset="0"/>
              </a:rPr>
              <a:t>9</a:t>
            </a:r>
            <a:endParaRPr lang="en-US" altLang="en-US" sz="2800" b="1" dirty="0">
              <a:latin typeface=".VnTime" pitchFamily="34" charset="0"/>
            </a:endParaRPr>
          </a:p>
        </p:txBody>
      </p:sp>
      <p:sp>
        <p:nvSpPr>
          <p:cNvPr id="21" name="Text Box 102"/>
          <p:cNvSpPr txBox="1">
            <a:spLocks noChangeArrowheads="1"/>
          </p:cNvSpPr>
          <p:nvPr/>
        </p:nvSpPr>
        <p:spPr bwMode="auto">
          <a:xfrm>
            <a:off x="1908175" y="1581129"/>
            <a:ext cx="647700" cy="519112"/>
          </a:xfrm>
          <a:prstGeom prst="rect">
            <a:avLst/>
          </a:prstGeom>
          <a:noFill/>
          <a:ln w="9525">
            <a:noFill/>
            <a:miter lim="800000"/>
            <a:headEnd/>
            <a:tailEnd/>
          </a:ln>
          <a:effectLst/>
        </p:spPr>
        <p:txBody>
          <a:bodyPr>
            <a:spAutoFit/>
          </a:bodyPr>
          <a:lstStyle/>
          <a:p>
            <a:pPr eaLnBrk="0" hangingPunct="0">
              <a:spcBef>
                <a:spcPct val="50000"/>
              </a:spcBef>
            </a:pPr>
            <a:r>
              <a:rPr lang="en-US" altLang="en-US" sz="2800" b="1" dirty="0">
                <a:latin typeface=".VnTime" pitchFamily="34" charset="0"/>
              </a:rPr>
              <a:t>4</a:t>
            </a:r>
            <a:endParaRPr lang="en-US" altLang="en-US" sz="2800" b="1" dirty="0">
              <a:latin typeface=".VnTime" pitchFamily="34" charset="0"/>
            </a:endParaRPr>
          </a:p>
        </p:txBody>
      </p:sp>
      <p:sp>
        <p:nvSpPr>
          <p:cNvPr id="23" name="Text Box 134"/>
          <p:cNvSpPr txBox="1">
            <a:spLocks noChangeArrowheads="1"/>
          </p:cNvSpPr>
          <p:nvPr/>
        </p:nvSpPr>
        <p:spPr bwMode="auto">
          <a:xfrm>
            <a:off x="3546475" y="2516166"/>
            <a:ext cx="1239839" cy="457200"/>
          </a:xfrm>
          <a:prstGeom prst="rect">
            <a:avLst/>
          </a:prstGeom>
          <a:noFill/>
          <a:ln w="9525">
            <a:noFill/>
            <a:miter lim="800000"/>
            <a:headEnd/>
            <a:tailEnd/>
          </a:ln>
          <a:effectLst/>
        </p:spPr>
        <p:txBody>
          <a:bodyPr wrap="square">
            <a:spAutoFit/>
          </a:bodyPr>
          <a:lstStyle/>
          <a:p>
            <a:r>
              <a:rPr lang="en-US" altLang="en-US" sz="2400" b="1" i="1" dirty="0">
                <a:latin typeface=".VnTime" pitchFamily="34" charset="0"/>
              </a:rPr>
              <a:t>* H¹ </a:t>
            </a:r>
            <a:r>
              <a:rPr lang="en-US" altLang="en-US" sz="2400" b="1" i="1" dirty="0">
                <a:latin typeface=".VnTime" pitchFamily="34" charset="0"/>
              </a:rPr>
              <a:t>4</a:t>
            </a:r>
            <a:r>
              <a:rPr lang="en-US" altLang="en-US" sz="2400" b="1" i="1" dirty="0" smtClean="0">
                <a:latin typeface=".VnTime" pitchFamily="34" charset="0"/>
              </a:rPr>
              <a:t>;</a:t>
            </a:r>
            <a:endParaRPr lang="en-US" altLang="en-US" sz="2400" b="1" i="1" dirty="0">
              <a:latin typeface=".VnTime" pitchFamily="34" charset="0"/>
            </a:endParaRPr>
          </a:p>
        </p:txBody>
      </p:sp>
      <p:sp>
        <p:nvSpPr>
          <p:cNvPr id="24" name="Text Box 135"/>
          <p:cNvSpPr txBox="1">
            <a:spLocks noChangeArrowheads="1"/>
          </p:cNvSpPr>
          <p:nvPr/>
        </p:nvSpPr>
        <p:spPr bwMode="auto">
          <a:xfrm>
            <a:off x="4933950" y="1508104"/>
            <a:ext cx="1222375" cy="461962"/>
          </a:xfrm>
          <a:prstGeom prst="rect">
            <a:avLst/>
          </a:prstGeom>
          <a:noFill/>
          <a:ln w="9525">
            <a:noFill/>
            <a:miter lim="800000"/>
            <a:headEnd/>
            <a:tailEnd/>
          </a:ln>
          <a:effectLst/>
        </p:spPr>
        <p:txBody>
          <a:bodyPr>
            <a:spAutoFit/>
          </a:bodyPr>
          <a:lstStyle/>
          <a:p>
            <a:r>
              <a:rPr lang="en-GB" altLang="en-US" sz="2400" b="1" i="1" dirty="0">
                <a:latin typeface=".VnTime" pitchFamily="34" charset="0"/>
              </a:rPr>
              <a:t>®­</a:t>
            </a:r>
            <a:r>
              <a:rPr lang="en-GB" altLang="en-US" sz="2400" b="1" i="1" dirty="0" err="1">
                <a:latin typeface=".VnTime" pitchFamily="34" charset="0"/>
              </a:rPr>
              <a:t>îc</a:t>
            </a:r>
            <a:r>
              <a:rPr lang="en-GB" altLang="en-US" sz="2400" b="1" i="1" dirty="0">
                <a:latin typeface=".VnTime" pitchFamily="34" charset="0"/>
              </a:rPr>
              <a:t> </a:t>
            </a:r>
            <a:r>
              <a:rPr lang="en-GB" altLang="en-US" sz="2400" b="1" i="1" dirty="0">
                <a:latin typeface=".VnTime" pitchFamily="34" charset="0"/>
              </a:rPr>
              <a:t>2</a:t>
            </a:r>
            <a:r>
              <a:rPr lang="en-GB" altLang="en-US" sz="2400" b="1" i="1" dirty="0" smtClean="0">
                <a:latin typeface=".VnTime" pitchFamily="34" charset="0"/>
              </a:rPr>
              <a:t>,</a:t>
            </a:r>
            <a:endParaRPr lang="en-US" altLang="en-US" sz="2400" b="1" i="1" dirty="0">
              <a:latin typeface=".VnTime" pitchFamily="34" charset="0"/>
            </a:endParaRPr>
          </a:p>
        </p:txBody>
      </p:sp>
      <p:sp>
        <p:nvSpPr>
          <p:cNvPr id="25" name="Text Box 136"/>
          <p:cNvSpPr txBox="1">
            <a:spLocks noChangeArrowheads="1"/>
          </p:cNvSpPr>
          <p:nvPr/>
        </p:nvSpPr>
        <p:spPr bwMode="auto">
          <a:xfrm>
            <a:off x="5942013" y="1508104"/>
            <a:ext cx="1222375" cy="457200"/>
          </a:xfrm>
          <a:prstGeom prst="rect">
            <a:avLst/>
          </a:prstGeom>
          <a:noFill/>
          <a:ln w="9525">
            <a:noFill/>
            <a:miter lim="800000"/>
            <a:headEnd/>
            <a:tailEnd/>
          </a:ln>
          <a:effectLst/>
        </p:spPr>
        <p:txBody>
          <a:bodyPr>
            <a:spAutoFit/>
          </a:bodyPr>
          <a:lstStyle/>
          <a:p>
            <a:r>
              <a:rPr lang="en-GB" altLang="en-US" sz="2400" b="1" i="1" dirty="0" err="1">
                <a:latin typeface=".VnTime" pitchFamily="34" charset="0"/>
              </a:rPr>
              <a:t>viÕt</a:t>
            </a:r>
            <a:r>
              <a:rPr lang="en-GB" altLang="en-US" sz="2400" b="1" i="1" dirty="0">
                <a:latin typeface=".VnTime" pitchFamily="34" charset="0"/>
              </a:rPr>
              <a:t> </a:t>
            </a:r>
            <a:r>
              <a:rPr lang="en-GB" altLang="en-US" sz="2400" b="1" i="1" dirty="0">
                <a:latin typeface=".VnTime" pitchFamily="34" charset="0"/>
              </a:rPr>
              <a:t>2</a:t>
            </a:r>
            <a:endParaRPr lang="en-US" altLang="en-US" sz="2400" b="1" i="1" dirty="0">
              <a:latin typeface=".VnTime" pitchFamily="34" charset="0"/>
            </a:endParaRPr>
          </a:p>
        </p:txBody>
      </p:sp>
      <p:sp>
        <p:nvSpPr>
          <p:cNvPr id="26" name="Text Box 139"/>
          <p:cNvSpPr txBox="1">
            <a:spLocks noChangeArrowheads="1"/>
          </p:cNvSpPr>
          <p:nvPr/>
        </p:nvSpPr>
        <p:spPr bwMode="auto">
          <a:xfrm>
            <a:off x="3781425" y="1941491"/>
            <a:ext cx="2590800" cy="457200"/>
          </a:xfrm>
          <a:prstGeom prst="rect">
            <a:avLst/>
          </a:prstGeom>
          <a:noFill/>
          <a:ln w="9525">
            <a:noFill/>
            <a:miter lim="800000"/>
            <a:headEnd/>
            <a:tailEnd/>
          </a:ln>
          <a:effectLst/>
        </p:spPr>
        <p:txBody>
          <a:bodyPr>
            <a:spAutoFit/>
          </a:bodyPr>
          <a:lstStyle/>
          <a:p>
            <a:r>
              <a:rPr lang="en-US" altLang="en-US" sz="2400" b="1" i="1" dirty="0">
                <a:latin typeface=".VnTime" pitchFamily="34" charset="0"/>
              </a:rPr>
              <a:t>2</a:t>
            </a:r>
            <a:r>
              <a:rPr lang="en-US" altLang="en-US" sz="2400" b="1" i="1" dirty="0" smtClean="0">
                <a:latin typeface=".VnTime" pitchFamily="34" charset="0"/>
              </a:rPr>
              <a:t> </a:t>
            </a:r>
            <a:r>
              <a:rPr lang="en-US" altLang="en-US" sz="2400" b="1" i="1" dirty="0" err="1">
                <a:latin typeface=".VnTime" pitchFamily="34" charset="0"/>
              </a:rPr>
              <a:t>nh©n</a:t>
            </a:r>
            <a:r>
              <a:rPr lang="en-US" altLang="en-US" sz="2400" b="1" i="1" dirty="0">
                <a:latin typeface=".VnTime" pitchFamily="34" charset="0"/>
              </a:rPr>
              <a:t> </a:t>
            </a:r>
            <a:r>
              <a:rPr lang="en-US" altLang="en-US" sz="2400" b="1" i="1" dirty="0">
                <a:latin typeface=".VnTime" pitchFamily="34" charset="0"/>
              </a:rPr>
              <a:t>4</a:t>
            </a:r>
            <a:r>
              <a:rPr lang="en-US" altLang="en-US" sz="2400" b="1" i="1" dirty="0" smtClean="0">
                <a:latin typeface=".VnTime" pitchFamily="34" charset="0"/>
              </a:rPr>
              <a:t> </a:t>
            </a:r>
            <a:r>
              <a:rPr lang="en-US" altLang="en-US" sz="2400" b="1" i="1" dirty="0" err="1" smtClean="0">
                <a:latin typeface=".VnTime" pitchFamily="34" charset="0"/>
              </a:rPr>
              <a:t>b»ng</a:t>
            </a:r>
            <a:r>
              <a:rPr lang="en-US" altLang="en-US" sz="2400" b="1" i="1" dirty="0" smtClean="0">
                <a:latin typeface=".VnTime" pitchFamily="34" charset="0"/>
              </a:rPr>
              <a:t> </a:t>
            </a:r>
            <a:r>
              <a:rPr lang="en-US" altLang="en-US" sz="2400" b="1" i="1" dirty="0" smtClean="0">
                <a:latin typeface=".VnTime" pitchFamily="34" charset="0"/>
              </a:rPr>
              <a:t>8; </a:t>
            </a:r>
            <a:endParaRPr lang="en-US" altLang="en-US" sz="2400" b="1" i="1" dirty="0">
              <a:latin typeface=".VnTime" pitchFamily="34" charset="0"/>
            </a:endParaRPr>
          </a:p>
        </p:txBody>
      </p:sp>
      <p:sp>
        <p:nvSpPr>
          <p:cNvPr id="27" name="Text Box 140"/>
          <p:cNvSpPr txBox="1">
            <a:spLocks noChangeArrowheads="1"/>
          </p:cNvSpPr>
          <p:nvPr/>
        </p:nvSpPr>
        <p:spPr bwMode="auto">
          <a:xfrm>
            <a:off x="6072198" y="1941491"/>
            <a:ext cx="2590800" cy="457200"/>
          </a:xfrm>
          <a:prstGeom prst="rect">
            <a:avLst/>
          </a:prstGeom>
          <a:noFill/>
          <a:ln w="9525">
            <a:noFill/>
            <a:miter lim="800000"/>
            <a:headEnd/>
            <a:tailEnd/>
          </a:ln>
          <a:effectLst/>
        </p:spPr>
        <p:txBody>
          <a:bodyPr>
            <a:spAutoFit/>
          </a:bodyPr>
          <a:lstStyle/>
          <a:p>
            <a:r>
              <a:rPr lang="en-US" altLang="en-US" sz="2400" b="1" i="1" dirty="0">
                <a:latin typeface=".VnTime" pitchFamily="34" charset="0"/>
              </a:rPr>
              <a:t>9</a:t>
            </a:r>
            <a:r>
              <a:rPr lang="en-US" altLang="en-US" sz="2400" b="1" i="1" dirty="0" smtClean="0">
                <a:latin typeface=".VnTime" pitchFamily="34" charset="0"/>
              </a:rPr>
              <a:t> </a:t>
            </a:r>
            <a:r>
              <a:rPr lang="en-US" altLang="en-US" sz="2400" b="1" i="1" dirty="0" err="1">
                <a:latin typeface=".VnTime" pitchFamily="34" charset="0"/>
              </a:rPr>
              <a:t>trõ</a:t>
            </a:r>
            <a:r>
              <a:rPr lang="en-US" altLang="en-US" sz="2400" b="1" i="1" dirty="0">
                <a:latin typeface=".VnTime" pitchFamily="34" charset="0"/>
              </a:rPr>
              <a:t> </a:t>
            </a:r>
            <a:r>
              <a:rPr lang="en-US" altLang="en-US" sz="2400" b="1" i="1" dirty="0">
                <a:latin typeface=".VnTime" pitchFamily="34" charset="0"/>
              </a:rPr>
              <a:t>8</a:t>
            </a:r>
            <a:r>
              <a:rPr lang="en-US" altLang="en-US" sz="2400" b="1" i="1" dirty="0" smtClean="0">
                <a:latin typeface=".VnTime" pitchFamily="34" charset="0"/>
              </a:rPr>
              <a:t> </a:t>
            </a:r>
            <a:r>
              <a:rPr lang="en-US" altLang="en-US" sz="2400" b="1" i="1" dirty="0" err="1">
                <a:latin typeface=".VnTime" pitchFamily="34" charset="0"/>
              </a:rPr>
              <a:t>b»ng</a:t>
            </a:r>
            <a:r>
              <a:rPr lang="en-US" altLang="en-US" sz="2400" b="1" i="1" dirty="0">
                <a:latin typeface=".VnTime" pitchFamily="34" charset="0"/>
              </a:rPr>
              <a:t> </a:t>
            </a:r>
            <a:r>
              <a:rPr lang="en-US" altLang="en-US" sz="2400" b="1" i="1" dirty="0" smtClean="0">
                <a:latin typeface=".VnTime" pitchFamily="34" charset="0"/>
              </a:rPr>
              <a:t>1; </a:t>
            </a:r>
            <a:endParaRPr lang="en-US" altLang="en-US" sz="2400" b="1" i="1" dirty="0">
              <a:latin typeface=".VnTime" pitchFamily="34" charset="0"/>
            </a:endParaRPr>
          </a:p>
        </p:txBody>
      </p:sp>
      <p:sp>
        <p:nvSpPr>
          <p:cNvPr id="28" name="Text Box 141"/>
          <p:cNvSpPr txBox="1">
            <a:spLocks noChangeArrowheads="1"/>
          </p:cNvSpPr>
          <p:nvPr/>
        </p:nvSpPr>
        <p:spPr bwMode="auto">
          <a:xfrm>
            <a:off x="4500562" y="2516166"/>
            <a:ext cx="4643438" cy="461665"/>
          </a:xfrm>
          <a:prstGeom prst="rect">
            <a:avLst/>
          </a:prstGeom>
          <a:noFill/>
          <a:ln w="9525">
            <a:noFill/>
            <a:miter lim="800000"/>
            <a:headEnd/>
            <a:tailEnd/>
          </a:ln>
          <a:effectLst/>
        </p:spPr>
        <p:txBody>
          <a:bodyPr wrap="square">
            <a:spAutoFit/>
          </a:bodyPr>
          <a:lstStyle/>
          <a:p>
            <a:r>
              <a:rPr lang="en-US" altLang="en-US" sz="2400" b="1" i="1" dirty="0" smtClean="0">
                <a:latin typeface="Times New Roman" pitchFamily="18" charset="0"/>
                <a:cs typeface="Times New Roman" pitchFamily="18" charset="0"/>
              </a:rPr>
              <a:t> </a:t>
            </a:r>
            <a:r>
              <a:rPr lang="en-US" altLang="en-US" sz="2400" b="1" i="1" dirty="0" err="1" smtClean="0">
                <a:latin typeface="Times New Roman" pitchFamily="18" charset="0"/>
                <a:cs typeface="Times New Roman" pitchFamily="18" charset="0"/>
              </a:rPr>
              <a:t>được</a:t>
            </a:r>
            <a:r>
              <a:rPr lang="en-US" altLang="en-US" sz="2400" b="1" i="1" dirty="0" smtClean="0">
                <a:latin typeface="Times New Roman" pitchFamily="18" charset="0"/>
                <a:cs typeface="Times New Roman" pitchFamily="18" charset="0"/>
              </a:rPr>
              <a:t> 14,  14 </a:t>
            </a:r>
            <a:r>
              <a:rPr lang="en-US" altLang="en-US" sz="2400" b="1" i="1" dirty="0" err="1" smtClean="0">
                <a:latin typeface="Times New Roman" pitchFamily="18" charset="0"/>
                <a:cs typeface="Times New Roman" pitchFamily="18" charset="0"/>
              </a:rPr>
              <a:t>chia</a:t>
            </a:r>
            <a:r>
              <a:rPr lang="en-US" altLang="en-US" sz="2400" b="1" i="1" dirty="0" smtClean="0">
                <a:latin typeface="Times New Roman" pitchFamily="18" charset="0"/>
                <a:cs typeface="Times New Roman" pitchFamily="18" charset="0"/>
              </a:rPr>
              <a:t> </a:t>
            </a:r>
            <a:r>
              <a:rPr lang="en-US" altLang="en-US" sz="2400" b="1" i="1" dirty="0" smtClean="0">
                <a:latin typeface="Times New Roman" pitchFamily="18" charset="0"/>
                <a:cs typeface="Times New Roman" pitchFamily="18" charset="0"/>
              </a:rPr>
              <a:t>4</a:t>
            </a:r>
            <a:r>
              <a:rPr lang="en-US" altLang="en-US" sz="2400" b="1" i="1" dirty="0" smtClean="0">
                <a:latin typeface="Times New Roman" pitchFamily="18" charset="0"/>
                <a:cs typeface="Times New Roman" pitchFamily="18" charset="0"/>
              </a:rPr>
              <a:t> </a:t>
            </a:r>
            <a:r>
              <a:rPr lang="en-US" altLang="en-US" sz="2400" b="1" i="1" dirty="0" err="1" smtClean="0">
                <a:latin typeface="Times New Roman" pitchFamily="18" charset="0"/>
                <a:cs typeface="Times New Roman" pitchFamily="18" charset="0"/>
              </a:rPr>
              <a:t>được</a:t>
            </a:r>
            <a:r>
              <a:rPr lang="en-US" altLang="en-US" sz="2400" b="1" i="1" dirty="0" smtClean="0">
                <a:latin typeface="Times New Roman" pitchFamily="18" charset="0"/>
                <a:cs typeface="Times New Roman" pitchFamily="18" charset="0"/>
              </a:rPr>
              <a:t> </a:t>
            </a:r>
            <a:r>
              <a:rPr lang="en-US" altLang="en-US" sz="2400" b="1" i="1" dirty="0" smtClean="0">
                <a:latin typeface="Times New Roman" pitchFamily="18" charset="0"/>
                <a:cs typeface="Times New Roman" pitchFamily="18" charset="0"/>
              </a:rPr>
              <a:t>3, </a:t>
            </a:r>
            <a:r>
              <a:rPr lang="en-US" altLang="en-US" sz="2400" b="1" i="1" dirty="0" err="1" smtClean="0">
                <a:latin typeface="Times New Roman" pitchFamily="18" charset="0"/>
                <a:cs typeface="Times New Roman" pitchFamily="18" charset="0"/>
              </a:rPr>
              <a:t>viết</a:t>
            </a:r>
            <a:r>
              <a:rPr lang="en-US" altLang="en-US" sz="2400" b="1" i="1" dirty="0" smtClean="0">
                <a:latin typeface="Times New Roman" pitchFamily="18" charset="0"/>
                <a:cs typeface="Times New Roman" pitchFamily="18" charset="0"/>
              </a:rPr>
              <a:t> 3</a:t>
            </a:r>
            <a:endParaRPr lang="en-US" altLang="en-US" sz="2400" b="1" i="1" dirty="0">
              <a:latin typeface="Times New Roman" pitchFamily="18" charset="0"/>
              <a:cs typeface="Times New Roman" pitchFamily="18" charset="0"/>
            </a:endParaRPr>
          </a:p>
        </p:txBody>
      </p:sp>
      <p:sp>
        <p:nvSpPr>
          <p:cNvPr id="30" name="Text Box 143"/>
          <p:cNvSpPr txBox="1">
            <a:spLocks noChangeArrowheads="1"/>
          </p:cNvSpPr>
          <p:nvPr/>
        </p:nvSpPr>
        <p:spPr bwMode="auto">
          <a:xfrm>
            <a:off x="6016625" y="2876529"/>
            <a:ext cx="2555903" cy="461665"/>
          </a:xfrm>
          <a:prstGeom prst="rect">
            <a:avLst/>
          </a:prstGeom>
          <a:noFill/>
          <a:ln w="9525">
            <a:noFill/>
            <a:miter lim="800000"/>
            <a:headEnd/>
            <a:tailEnd/>
          </a:ln>
          <a:effectLst/>
        </p:spPr>
        <p:txBody>
          <a:bodyPr wrap="square">
            <a:spAutoFit/>
          </a:bodyPr>
          <a:lstStyle/>
          <a:p>
            <a:r>
              <a:rPr lang="en-US" altLang="en-US" sz="2400" b="1" i="1" dirty="0" smtClean="0">
                <a:latin typeface=".VnTime" pitchFamily="34" charset="0"/>
              </a:rPr>
              <a:t>  14 </a:t>
            </a:r>
            <a:r>
              <a:rPr lang="en-US" altLang="en-US" sz="2400" b="1" i="1" dirty="0" err="1">
                <a:latin typeface=".VnTime" pitchFamily="34" charset="0"/>
              </a:rPr>
              <a:t>trõ</a:t>
            </a:r>
            <a:r>
              <a:rPr lang="en-US" altLang="en-US" sz="2400" b="1" i="1" dirty="0">
                <a:latin typeface=".VnTime" pitchFamily="34" charset="0"/>
              </a:rPr>
              <a:t> </a:t>
            </a:r>
            <a:r>
              <a:rPr lang="en-US" altLang="en-US" sz="2400" b="1" i="1" dirty="0" smtClean="0">
                <a:latin typeface=".VnTime" pitchFamily="34" charset="0"/>
              </a:rPr>
              <a:t>12</a:t>
            </a:r>
            <a:r>
              <a:rPr lang="en-US" altLang="en-US" sz="2400" b="1" i="1" dirty="0" smtClean="0">
                <a:latin typeface=".VnTime" pitchFamily="34" charset="0"/>
              </a:rPr>
              <a:t> </a:t>
            </a:r>
            <a:r>
              <a:rPr lang="en-US" altLang="en-US" sz="2400" b="1" i="1" dirty="0" err="1">
                <a:latin typeface=".VnTime" pitchFamily="34" charset="0"/>
              </a:rPr>
              <a:t>b»ng</a:t>
            </a:r>
            <a:r>
              <a:rPr lang="en-US" altLang="en-US" sz="2400" b="1" i="1" dirty="0">
                <a:latin typeface=".VnTime" pitchFamily="34" charset="0"/>
              </a:rPr>
              <a:t> </a:t>
            </a:r>
            <a:r>
              <a:rPr lang="en-US" altLang="en-US" sz="2400" b="1" i="1" dirty="0">
                <a:latin typeface=".VnTime" pitchFamily="34" charset="0"/>
              </a:rPr>
              <a:t>2</a:t>
            </a:r>
            <a:r>
              <a:rPr lang="en-US" altLang="en-US" sz="2400" b="1" i="1" dirty="0" smtClean="0">
                <a:latin typeface=".VnTime" pitchFamily="34" charset="0"/>
              </a:rPr>
              <a:t>.</a:t>
            </a:r>
            <a:endParaRPr lang="en-US" altLang="en-US" sz="2400" b="1" i="1" dirty="0">
              <a:latin typeface=".VnTime" pitchFamily="34" charset="0"/>
            </a:endParaRPr>
          </a:p>
        </p:txBody>
      </p:sp>
      <p:sp>
        <p:nvSpPr>
          <p:cNvPr id="32" name="TextBox 31"/>
          <p:cNvSpPr txBox="1"/>
          <p:nvPr/>
        </p:nvSpPr>
        <p:spPr>
          <a:xfrm>
            <a:off x="3571868" y="3500438"/>
            <a:ext cx="5357850" cy="830997"/>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Hạ</a:t>
            </a:r>
            <a:r>
              <a:rPr lang="en-US" sz="2400" b="1" i="1" dirty="0" smtClean="0">
                <a:latin typeface="Times New Roman" pitchFamily="18" charset="0"/>
                <a:cs typeface="Times New Roman" pitchFamily="18" charset="0"/>
              </a:rPr>
              <a:t> 8, </a:t>
            </a:r>
            <a:r>
              <a:rPr lang="en-US" sz="2400" b="1" i="1" dirty="0" err="1" smtClean="0">
                <a:latin typeface="Times New Roman" pitchFamily="18" charset="0"/>
                <a:cs typeface="Times New Roman" pitchFamily="18" charset="0"/>
              </a:rPr>
              <a:t>được</a:t>
            </a:r>
            <a:r>
              <a:rPr lang="en-US" sz="2400" b="1" i="1" dirty="0" smtClean="0">
                <a:latin typeface="Times New Roman" pitchFamily="18" charset="0"/>
                <a:cs typeface="Times New Roman" pitchFamily="18" charset="0"/>
              </a:rPr>
              <a:t> 28; 28 </a:t>
            </a:r>
            <a:r>
              <a:rPr lang="en-US" sz="2400" b="1" i="1" dirty="0" err="1" smtClean="0">
                <a:latin typeface="Times New Roman" pitchFamily="18" charset="0"/>
                <a:cs typeface="Times New Roman" pitchFamily="18" charset="0"/>
              </a:rPr>
              <a:t>chia</a:t>
            </a:r>
            <a:r>
              <a:rPr lang="en-US" sz="2400" b="1" i="1" dirty="0" smtClean="0">
                <a:latin typeface="Times New Roman" pitchFamily="18" charset="0"/>
                <a:cs typeface="Times New Roman" pitchFamily="18" charset="0"/>
              </a:rPr>
              <a:t> 4 </a:t>
            </a:r>
            <a:r>
              <a:rPr lang="en-US" sz="2400" b="1" i="1" dirty="0" err="1" smtClean="0">
                <a:latin typeface="Times New Roman" pitchFamily="18" charset="0"/>
                <a:cs typeface="Times New Roman" pitchFamily="18" charset="0"/>
              </a:rPr>
              <a:t>được</a:t>
            </a:r>
            <a:r>
              <a:rPr lang="en-US" sz="2400" b="1" i="1" dirty="0" smtClean="0">
                <a:latin typeface="Times New Roman" pitchFamily="18" charset="0"/>
                <a:cs typeface="Times New Roman" pitchFamily="18" charset="0"/>
              </a:rPr>
              <a:t> 7, </a:t>
            </a:r>
            <a:r>
              <a:rPr lang="en-US" sz="2400" b="1" i="1" dirty="0" err="1" smtClean="0">
                <a:latin typeface="Times New Roman" pitchFamily="18" charset="0"/>
                <a:cs typeface="Times New Roman" pitchFamily="18" charset="0"/>
              </a:rPr>
              <a:t>viết</a:t>
            </a:r>
            <a:r>
              <a:rPr lang="en-US" sz="2400" b="1" i="1" dirty="0" smtClean="0">
                <a:latin typeface="Times New Roman" pitchFamily="18" charset="0"/>
                <a:cs typeface="Times New Roman" pitchFamily="18" charset="0"/>
              </a:rPr>
              <a:t> 7</a:t>
            </a:r>
          </a:p>
          <a:p>
            <a:r>
              <a:rPr lang="en-US" sz="2400" b="1" i="1" dirty="0" smtClean="0">
                <a:latin typeface="Times New Roman" pitchFamily="18" charset="0"/>
                <a:cs typeface="Times New Roman" pitchFamily="18" charset="0"/>
              </a:rPr>
              <a:t>7 </a:t>
            </a:r>
            <a:r>
              <a:rPr lang="en-US" sz="2400" b="1" i="1" dirty="0" err="1" smtClean="0">
                <a:latin typeface="Times New Roman" pitchFamily="18" charset="0"/>
                <a:cs typeface="Times New Roman" pitchFamily="18" charset="0"/>
              </a:rPr>
              <a:t>nhân</a:t>
            </a:r>
            <a:r>
              <a:rPr lang="en-US" sz="2400" b="1" i="1" dirty="0" smtClean="0">
                <a:latin typeface="Times New Roman" pitchFamily="18" charset="0"/>
                <a:cs typeface="Times New Roman" pitchFamily="18" charset="0"/>
              </a:rPr>
              <a:t> 4 </a:t>
            </a:r>
            <a:r>
              <a:rPr lang="en-US" sz="2400" b="1" i="1" dirty="0" err="1" smtClean="0">
                <a:latin typeface="Times New Roman" pitchFamily="18" charset="0"/>
                <a:cs typeface="Times New Roman" pitchFamily="18" charset="0"/>
              </a:rPr>
              <a:t>bằng</a:t>
            </a:r>
            <a:r>
              <a:rPr lang="en-US" sz="2400" b="1" i="1" dirty="0" smtClean="0">
                <a:latin typeface="Times New Roman" pitchFamily="18" charset="0"/>
                <a:cs typeface="Times New Roman" pitchFamily="18" charset="0"/>
              </a:rPr>
              <a:t> 28; 28 </a:t>
            </a:r>
            <a:r>
              <a:rPr lang="en-US" sz="2400" b="1" i="1" dirty="0" err="1" smtClean="0">
                <a:latin typeface="Times New Roman" pitchFamily="18" charset="0"/>
                <a:cs typeface="Times New Roman" pitchFamily="18" charset="0"/>
              </a:rPr>
              <a:t>trừ</a:t>
            </a:r>
            <a:r>
              <a:rPr lang="en-US" sz="2400" b="1" i="1" dirty="0" smtClean="0">
                <a:latin typeface="Times New Roman" pitchFamily="18" charset="0"/>
                <a:cs typeface="Times New Roman" pitchFamily="18" charset="0"/>
              </a:rPr>
              <a:t> 28 </a:t>
            </a:r>
            <a:r>
              <a:rPr lang="en-US" sz="2400" b="1" i="1" dirty="0" err="1" smtClean="0">
                <a:latin typeface="Times New Roman" pitchFamily="18" charset="0"/>
                <a:cs typeface="Times New Roman" pitchFamily="18" charset="0"/>
              </a:rPr>
              <a:t>bằng</a:t>
            </a:r>
            <a:r>
              <a:rPr lang="en-US" sz="2400" b="1" i="1" dirty="0" smtClean="0">
                <a:latin typeface="Times New Roman" pitchFamily="18" charset="0"/>
                <a:cs typeface="Times New Roman" pitchFamily="18" charset="0"/>
              </a:rPr>
              <a:t> 0</a:t>
            </a:r>
            <a:endParaRPr lang="vi-VN" sz="2400" b="1" i="1" dirty="0">
              <a:latin typeface="Times New Roman" pitchFamily="18" charset="0"/>
              <a:cs typeface="Times New Roman" pitchFamily="18" charset="0"/>
            </a:endParaRPr>
          </a:p>
        </p:txBody>
      </p:sp>
      <p:sp>
        <p:nvSpPr>
          <p:cNvPr id="33" name="TextBox 32"/>
          <p:cNvSpPr txBox="1"/>
          <p:nvPr/>
        </p:nvSpPr>
        <p:spPr>
          <a:xfrm>
            <a:off x="0" y="4857760"/>
            <a:ext cx="91440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  a, 396 : 3 	      b, 630 : 7 	   c, 457 : 4 	 d, 724 : 6</a:t>
            </a:r>
            <a:endParaRPr lang="vi-VN"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12"/>
            <a:ext cx="9144000" cy="1143000"/>
          </a:xfrm>
        </p:spPr>
        <p:txBody>
          <a:bodyPr>
            <a:noAutofit/>
          </a:bodyPr>
          <a:lstStyle/>
          <a:p>
            <a:pPr algn="l"/>
            <a:r>
              <a:rPr lang="en-US" sz="3200"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Bài</a:t>
            </a:r>
            <a:r>
              <a:rPr lang="en-US" sz="3200" b="1" u="sng" dirty="0" smtClean="0">
                <a:latin typeface="Times New Roman" pitchFamily="18" charset="0"/>
                <a:cs typeface="Times New Roman" pitchFamily="18" charset="0"/>
              </a:rPr>
              <a:t> 3</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Quãng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đường</a:t>
            </a:r>
            <a:r>
              <a:rPr lang="en-US" sz="3200" dirty="0" smtClean="0">
                <a:latin typeface="Times New Roman" pitchFamily="18" charset="0"/>
                <a:cs typeface="Times New Roman" pitchFamily="18" charset="0"/>
              </a:rPr>
              <a:t> AB </a:t>
            </a:r>
            <a:r>
              <a:rPr lang="en-US" sz="3200" dirty="0" err="1" smtClean="0">
                <a:latin typeface="Times New Roman" pitchFamily="18" charset="0"/>
                <a:cs typeface="Times New Roman" pitchFamily="18" charset="0"/>
              </a:rPr>
              <a:t>dài</a:t>
            </a:r>
            <a:r>
              <a:rPr lang="en-US" sz="3200" dirty="0" smtClean="0">
                <a:latin typeface="Times New Roman" pitchFamily="18" charset="0"/>
                <a:cs typeface="Times New Roman" pitchFamily="18" charset="0"/>
              </a:rPr>
              <a:t> 172m, </a:t>
            </a:r>
            <a:r>
              <a:rPr lang="en-US" sz="3200" dirty="0" err="1" smtClean="0">
                <a:latin typeface="Times New Roman" pitchFamily="18" charset="0"/>
                <a:cs typeface="Times New Roman" pitchFamily="18" charset="0"/>
              </a:rPr>
              <a:t>quãng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đường</a:t>
            </a:r>
            <a:r>
              <a:rPr lang="en-US" sz="3200" dirty="0" smtClean="0">
                <a:latin typeface="Times New Roman" pitchFamily="18" charset="0"/>
                <a:cs typeface="Times New Roman" pitchFamily="18" charset="0"/>
              </a:rPr>
              <a:t> BC </a:t>
            </a:r>
            <a:r>
              <a:rPr lang="en-US" sz="3200" dirty="0" err="1" smtClean="0">
                <a:latin typeface="Times New Roman" pitchFamily="18" charset="0"/>
                <a:cs typeface="Times New Roman" pitchFamily="18" charset="0"/>
              </a:rPr>
              <a:t>dài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gấp</a:t>
            </a:r>
            <a:r>
              <a:rPr lang="en-US" sz="3200" dirty="0" smtClean="0">
                <a:latin typeface="Times New Roman" pitchFamily="18" charset="0"/>
                <a:cs typeface="Times New Roman" pitchFamily="18" charset="0"/>
              </a:rPr>
              <a:t> 4 </a:t>
            </a:r>
            <a:r>
              <a:rPr lang="en-US" sz="3200" dirty="0" err="1" smtClean="0">
                <a:latin typeface="Times New Roman" pitchFamily="18" charset="0"/>
                <a:cs typeface="Times New Roman" pitchFamily="18" charset="0"/>
              </a:rPr>
              <a:t>lần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quãng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đường</a:t>
            </a:r>
            <a:r>
              <a:rPr lang="en-US" sz="3200" dirty="0" smtClean="0">
                <a:latin typeface="Times New Roman" pitchFamily="18" charset="0"/>
                <a:cs typeface="Times New Roman" pitchFamily="18" charset="0"/>
              </a:rPr>
              <a:t> AB. </a:t>
            </a:r>
            <a:r>
              <a:rPr lang="en-US" sz="3200" dirty="0" err="1" smtClean="0">
                <a:latin typeface="Times New Roman" pitchFamily="18" charset="0"/>
                <a:cs typeface="Times New Roman" pitchFamily="18" charset="0"/>
              </a:rPr>
              <a:t>Hỏi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quãng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đường</a:t>
            </a:r>
            <a:r>
              <a:rPr lang="en-US" sz="3200" dirty="0" smtClean="0">
                <a:latin typeface="Times New Roman" pitchFamily="18" charset="0"/>
                <a:cs typeface="Times New Roman" pitchFamily="18" charset="0"/>
              </a:rPr>
              <a:t> AC </a:t>
            </a:r>
            <a:r>
              <a:rPr lang="en-US" sz="3200" dirty="0" err="1" smtClean="0">
                <a:latin typeface="Times New Roman" pitchFamily="18" charset="0"/>
                <a:cs typeface="Times New Roman" pitchFamily="18" charset="0"/>
              </a:rPr>
              <a:t>dài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bao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nhiêu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mét</a:t>
            </a:r>
            <a:r>
              <a:rPr lang="en-US" sz="3200" dirty="0" smtClean="0">
                <a:latin typeface="Times New Roman" pitchFamily="18" charset="0"/>
                <a:cs typeface="Times New Roman" pitchFamily="18" charset="0"/>
              </a:rPr>
              <a:t>?</a:t>
            </a:r>
            <a:endParaRPr lang="vi-VN" sz="3200" dirty="0">
              <a:latin typeface="Times New Roman" pitchFamily="18" charset="0"/>
              <a:cs typeface="Times New Roman" pitchFamily="18" charset="0"/>
            </a:endParaRPr>
          </a:p>
        </p:txBody>
      </p:sp>
      <p:sp>
        <p:nvSpPr>
          <p:cNvPr id="4" name="Line 8"/>
          <p:cNvSpPr>
            <a:spLocks noChangeShapeType="1"/>
          </p:cNvSpPr>
          <p:nvPr/>
        </p:nvSpPr>
        <p:spPr bwMode="auto">
          <a:xfrm>
            <a:off x="1019148" y="3632208"/>
            <a:ext cx="1295400" cy="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5" name="Line 9"/>
          <p:cNvSpPr>
            <a:spLocks noChangeShapeType="1"/>
          </p:cNvSpPr>
          <p:nvPr/>
        </p:nvSpPr>
        <p:spPr bwMode="auto">
          <a:xfrm>
            <a:off x="2314548" y="3632208"/>
            <a:ext cx="1295400" cy="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6" name="Line 10"/>
          <p:cNvSpPr>
            <a:spLocks noChangeShapeType="1"/>
          </p:cNvSpPr>
          <p:nvPr/>
        </p:nvSpPr>
        <p:spPr bwMode="auto">
          <a:xfrm>
            <a:off x="3611536" y="3632208"/>
            <a:ext cx="1295400" cy="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7" name="Line 11"/>
          <p:cNvSpPr>
            <a:spLocks noChangeShapeType="1"/>
          </p:cNvSpPr>
          <p:nvPr/>
        </p:nvSpPr>
        <p:spPr bwMode="auto">
          <a:xfrm>
            <a:off x="6213448" y="3638558"/>
            <a:ext cx="1295400" cy="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8" name="Line 12"/>
          <p:cNvSpPr>
            <a:spLocks noChangeShapeType="1"/>
          </p:cNvSpPr>
          <p:nvPr/>
        </p:nvSpPr>
        <p:spPr bwMode="auto">
          <a:xfrm>
            <a:off x="4916461" y="3632208"/>
            <a:ext cx="1295400" cy="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9" name="Line 13"/>
          <p:cNvSpPr>
            <a:spLocks noChangeShapeType="1"/>
          </p:cNvSpPr>
          <p:nvPr/>
        </p:nvSpPr>
        <p:spPr bwMode="auto">
          <a:xfrm>
            <a:off x="1019148" y="3519495"/>
            <a:ext cx="0" cy="21590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0" name="Line 14"/>
          <p:cNvSpPr>
            <a:spLocks noChangeShapeType="1"/>
          </p:cNvSpPr>
          <p:nvPr/>
        </p:nvSpPr>
        <p:spPr bwMode="auto">
          <a:xfrm>
            <a:off x="2314548" y="3519495"/>
            <a:ext cx="0" cy="21590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1" name="Line 15"/>
          <p:cNvSpPr>
            <a:spLocks noChangeShapeType="1"/>
          </p:cNvSpPr>
          <p:nvPr/>
        </p:nvSpPr>
        <p:spPr bwMode="auto">
          <a:xfrm>
            <a:off x="3611536" y="3519495"/>
            <a:ext cx="0" cy="21590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2" name="Line 16"/>
          <p:cNvSpPr>
            <a:spLocks noChangeShapeType="1"/>
          </p:cNvSpPr>
          <p:nvPr/>
        </p:nvSpPr>
        <p:spPr bwMode="auto">
          <a:xfrm>
            <a:off x="6213448" y="3519495"/>
            <a:ext cx="0" cy="21590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3" name="Line 17"/>
          <p:cNvSpPr>
            <a:spLocks noChangeShapeType="1"/>
          </p:cNvSpPr>
          <p:nvPr/>
        </p:nvSpPr>
        <p:spPr bwMode="auto">
          <a:xfrm>
            <a:off x="4932336" y="3519495"/>
            <a:ext cx="0" cy="21590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4" name="Line 18"/>
          <p:cNvSpPr>
            <a:spLocks noChangeShapeType="1"/>
          </p:cNvSpPr>
          <p:nvPr/>
        </p:nvSpPr>
        <p:spPr bwMode="auto">
          <a:xfrm>
            <a:off x="7523136" y="3519495"/>
            <a:ext cx="0" cy="21590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5" name="AutoShape 23"/>
          <p:cNvSpPr>
            <a:spLocks/>
          </p:cNvSpPr>
          <p:nvPr/>
        </p:nvSpPr>
        <p:spPr bwMode="auto">
          <a:xfrm rot="5400000">
            <a:off x="1603348" y="2695583"/>
            <a:ext cx="144463" cy="1296987"/>
          </a:xfrm>
          <a:prstGeom prst="leftBrace">
            <a:avLst>
              <a:gd name="adj1" fmla="val 74817"/>
              <a:gd name="adj2" fmla="val 50000"/>
            </a:avLst>
          </a:prstGeom>
          <a:no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6" name="Text Box 24"/>
          <p:cNvSpPr txBox="1">
            <a:spLocks noChangeArrowheads="1"/>
          </p:cNvSpPr>
          <p:nvPr/>
        </p:nvSpPr>
        <p:spPr bwMode="auto">
          <a:xfrm>
            <a:off x="1281086" y="2840045"/>
            <a:ext cx="1368425" cy="457200"/>
          </a:xfrm>
          <a:prstGeom prst="rect">
            <a:avLst/>
          </a:prstGeom>
          <a:noFill/>
          <a:ln w="9525">
            <a:noFill/>
            <a:miter lim="800000"/>
            <a:headEnd/>
            <a:tailEnd/>
          </a:ln>
        </p:spPr>
        <p:txBody>
          <a:bodyPr>
            <a:spAutoFit/>
          </a:bodyPr>
          <a:lstStyle/>
          <a:p>
            <a:pPr>
              <a:spcBef>
                <a:spcPct val="50000"/>
              </a:spcBef>
            </a:pPr>
            <a:r>
              <a:rPr lang="vi-VN" sz="2400">
                <a:latin typeface="Times New Roman" pitchFamily="18" charset="0"/>
                <a:cs typeface="Times New Roman" pitchFamily="18" charset="0"/>
              </a:rPr>
              <a:t>172 m</a:t>
            </a:r>
            <a:endParaRPr lang="en-US" sz="2400">
              <a:latin typeface="Times New Roman" pitchFamily="18" charset="0"/>
              <a:cs typeface="Times New Roman" pitchFamily="18" charset="0"/>
            </a:endParaRPr>
          </a:p>
        </p:txBody>
      </p:sp>
      <p:sp>
        <p:nvSpPr>
          <p:cNvPr id="17" name="AutoShape 25"/>
          <p:cNvSpPr>
            <a:spLocks/>
          </p:cNvSpPr>
          <p:nvPr/>
        </p:nvSpPr>
        <p:spPr bwMode="auto">
          <a:xfrm rot="16200000">
            <a:off x="4212404" y="731052"/>
            <a:ext cx="130175" cy="6507162"/>
          </a:xfrm>
          <a:prstGeom prst="leftBrace">
            <a:avLst>
              <a:gd name="adj1" fmla="val 416565"/>
              <a:gd name="adj2" fmla="val 50000"/>
            </a:avLst>
          </a:prstGeom>
          <a:no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8" name="Text Box 26"/>
          <p:cNvSpPr txBox="1">
            <a:spLocks noChangeArrowheads="1"/>
          </p:cNvSpPr>
          <p:nvPr/>
        </p:nvSpPr>
        <p:spPr bwMode="auto">
          <a:xfrm>
            <a:off x="3827436" y="3992570"/>
            <a:ext cx="936625" cy="579438"/>
          </a:xfrm>
          <a:prstGeom prst="rect">
            <a:avLst/>
          </a:prstGeom>
          <a:noFill/>
          <a:ln w="9525">
            <a:noFill/>
            <a:miter lim="800000"/>
            <a:headEnd/>
            <a:tailEnd/>
          </a:ln>
        </p:spPr>
        <p:txBody>
          <a:bodyPr>
            <a:spAutoFit/>
          </a:bodyPr>
          <a:lstStyle/>
          <a:p>
            <a:pPr>
              <a:spcBef>
                <a:spcPct val="50000"/>
              </a:spcBef>
            </a:pPr>
            <a:r>
              <a:rPr lang="vi-VN" sz="3200" dirty="0">
                <a:latin typeface="Times New Roman" pitchFamily="18" charset="0"/>
                <a:cs typeface="Times New Roman" pitchFamily="18" charset="0"/>
              </a:rPr>
              <a:t>?</a:t>
            </a:r>
            <a:r>
              <a:rPr lang="vi-VN"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m</a:t>
            </a:r>
            <a:endParaRPr lang="en-US" sz="2400" dirty="0">
              <a:latin typeface="Times New Roman" pitchFamily="18" charset="0"/>
              <a:cs typeface="Times New Roman" pitchFamily="18" charset="0"/>
            </a:endParaRPr>
          </a:p>
        </p:txBody>
      </p:sp>
      <p:sp>
        <p:nvSpPr>
          <p:cNvPr id="19" name="Text Box 27"/>
          <p:cNvSpPr txBox="1">
            <a:spLocks noChangeArrowheads="1"/>
          </p:cNvSpPr>
          <p:nvPr/>
        </p:nvSpPr>
        <p:spPr bwMode="auto">
          <a:xfrm>
            <a:off x="714348" y="3190883"/>
            <a:ext cx="576263" cy="457200"/>
          </a:xfrm>
          <a:prstGeom prst="rect">
            <a:avLst/>
          </a:prstGeom>
          <a:noFill/>
          <a:ln w="9525">
            <a:noFill/>
            <a:miter lim="800000"/>
            <a:headEnd/>
            <a:tailEnd/>
          </a:ln>
        </p:spPr>
        <p:txBody>
          <a:bodyPr>
            <a:spAutoFit/>
          </a:bodyPr>
          <a:lstStyle/>
          <a:p>
            <a:pPr>
              <a:spcBef>
                <a:spcPct val="50000"/>
              </a:spcBef>
            </a:pPr>
            <a:r>
              <a:rPr lang="vi-VN" sz="2400">
                <a:latin typeface="Times New Roman" pitchFamily="18" charset="0"/>
                <a:cs typeface="Times New Roman" pitchFamily="18" charset="0"/>
              </a:rPr>
              <a:t>A</a:t>
            </a:r>
            <a:endParaRPr lang="en-US" sz="2400">
              <a:latin typeface="Times New Roman" pitchFamily="18" charset="0"/>
              <a:cs typeface="Times New Roman" pitchFamily="18" charset="0"/>
            </a:endParaRPr>
          </a:p>
        </p:txBody>
      </p:sp>
      <p:sp>
        <p:nvSpPr>
          <p:cNvPr id="20" name="Text Box 28"/>
          <p:cNvSpPr txBox="1">
            <a:spLocks noChangeArrowheads="1"/>
          </p:cNvSpPr>
          <p:nvPr/>
        </p:nvSpPr>
        <p:spPr bwMode="auto">
          <a:xfrm>
            <a:off x="2233586" y="3184533"/>
            <a:ext cx="576262" cy="457200"/>
          </a:xfrm>
          <a:prstGeom prst="rect">
            <a:avLst/>
          </a:prstGeom>
          <a:noFill/>
          <a:ln w="9525">
            <a:noFill/>
            <a:miter lim="800000"/>
            <a:headEnd/>
            <a:tailEnd/>
          </a:ln>
        </p:spPr>
        <p:txBody>
          <a:bodyPr>
            <a:spAutoFit/>
          </a:bodyPr>
          <a:lstStyle/>
          <a:p>
            <a:pPr>
              <a:spcBef>
                <a:spcPct val="50000"/>
              </a:spcBef>
            </a:pPr>
            <a:r>
              <a:rPr lang="vi-VN" sz="2400">
                <a:latin typeface="Times New Roman" pitchFamily="18" charset="0"/>
                <a:cs typeface="Times New Roman" pitchFamily="18" charset="0"/>
              </a:rPr>
              <a:t>B</a:t>
            </a:r>
            <a:endParaRPr lang="en-US" sz="2400">
              <a:latin typeface="Times New Roman" pitchFamily="18" charset="0"/>
              <a:cs typeface="Times New Roman" pitchFamily="18" charset="0"/>
            </a:endParaRPr>
          </a:p>
        </p:txBody>
      </p:sp>
      <p:sp>
        <p:nvSpPr>
          <p:cNvPr id="21" name="Text Box 29"/>
          <p:cNvSpPr txBox="1">
            <a:spLocks noChangeArrowheads="1"/>
          </p:cNvSpPr>
          <p:nvPr/>
        </p:nvSpPr>
        <p:spPr bwMode="auto">
          <a:xfrm>
            <a:off x="7572396" y="3429000"/>
            <a:ext cx="576263" cy="457200"/>
          </a:xfrm>
          <a:prstGeom prst="rect">
            <a:avLst/>
          </a:prstGeom>
          <a:noFill/>
          <a:ln w="9525">
            <a:noFill/>
            <a:miter lim="800000"/>
            <a:headEnd/>
            <a:tailEnd/>
          </a:ln>
        </p:spPr>
        <p:txBody>
          <a:bodyPr>
            <a:spAutoFit/>
          </a:bodyPr>
          <a:lstStyle/>
          <a:p>
            <a:pPr>
              <a:spcBef>
                <a:spcPct val="50000"/>
              </a:spcBef>
            </a:pPr>
            <a:r>
              <a:rPr lang="vi-VN" sz="2400" dirty="0">
                <a:latin typeface="Times New Roman" pitchFamily="18" charset="0"/>
                <a:cs typeface="Times New Roman" pitchFamily="18" charset="0"/>
              </a:rPr>
              <a:t>C</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edge">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4"/>
                                        </p:tgtEl>
                                        <p:attrNameLst>
                                          <p:attrName>r</p:attrName>
                                        </p:attrNameLst>
                                      </p:cBhvr>
                                    </p:animRot>
                                  </p:childTnLst>
                                </p:cTn>
                              </p:par>
                              <p:par>
                                <p:cTn id="12" presetID="22" presetClass="entr" presetSubtype="4" fill="hold" grpId="0" nodeType="with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down)">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edge">
                                      <p:cBhvr>
                                        <p:cTn id="19" dur="2000"/>
                                        <p:tgtEl>
                                          <p:spTgt spid="17"/>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edge">
                                      <p:cBhvr>
                                        <p:cTn id="22"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6" grpId="0"/>
      <p:bldP spid="17" grpId="0" animBg="1"/>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2926"/>
            <a:ext cx="9144000" cy="1143000"/>
          </a:xfrm>
        </p:spPr>
        <p:txBody>
          <a:bodyPr>
            <a:noAutofit/>
          </a:bodyPr>
          <a:lstStyle/>
          <a:p>
            <a:pPr algn="l">
              <a:lnSpc>
                <a:spcPct val="150000"/>
              </a:lnSpc>
            </a:pPr>
            <a:r>
              <a:rPr lang="vi-VN" sz="3200" dirty="0" smtClean="0"/>
              <a:t>	</a:t>
            </a:r>
            <a:r>
              <a:rPr lang="vi-VN" sz="3200" b="1" u="sng" dirty="0" smtClean="0"/>
              <a:t>Bài 4</a:t>
            </a:r>
            <a:r>
              <a:rPr lang="vi-VN" sz="3200" dirty="0" smtClean="0"/>
              <a:t>: Theo kế hoạch, một tổ sản xuất phải dệt 450 chiếc áo len. Người ta đã làm được     kế hoạch đó. Hỏi tổ đó còn phải dệt bao nhiêu chiếc áo len nữa? </a:t>
            </a:r>
            <a:endParaRPr lang="vi-VN" sz="3200" dirty="0"/>
          </a:p>
        </p:txBody>
      </p:sp>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p:oleObj spid="_x0000_s1028" name="Equation" r:id="rId3" imgW="114120" imgH="215640" progId="Equation.3">
              <p:embed/>
            </p:oleObj>
          </a:graphicData>
        </a:graphic>
      </p:graphicFrame>
      <p:graphicFrame>
        <p:nvGraphicFramePr>
          <p:cNvPr id="8201" name="Object 9"/>
          <p:cNvGraphicFramePr>
            <a:graphicFrameLocks noChangeAspect="1"/>
          </p:cNvGraphicFramePr>
          <p:nvPr/>
        </p:nvGraphicFramePr>
        <p:xfrm>
          <a:off x="6624654" y="850888"/>
          <a:ext cx="304800" cy="863600"/>
        </p:xfrm>
        <a:graphic>
          <a:graphicData uri="http://schemas.openxmlformats.org/presentationml/2006/ole">
            <p:oleObj spid="_x0000_s1030" name="Equation" r:id="rId4" imgW="139680" imgH="393480" progId="Equation.DSMT4">
              <p:embed/>
            </p:oleObj>
          </a:graphicData>
        </a:graphic>
      </p:graphicFrame>
      <p:sp>
        <p:nvSpPr>
          <p:cNvPr id="9" name="Text Box 8"/>
          <p:cNvSpPr txBox="1">
            <a:spLocks noChangeArrowheads="1"/>
          </p:cNvSpPr>
          <p:nvPr/>
        </p:nvSpPr>
        <p:spPr bwMode="auto">
          <a:xfrm>
            <a:off x="1571604" y="2857496"/>
            <a:ext cx="6521450" cy="2678113"/>
          </a:xfrm>
          <a:prstGeom prst="rect">
            <a:avLst/>
          </a:prstGeom>
          <a:noFill/>
          <a:ln w="9525">
            <a:noFill/>
            <a:miter lim="800000"/>
            <a:headEnd/>
            <a:tailEnd/>
          </a:ln>
        </p:spPr>
        <p:txBody>
          <a:bodyPr>
            <a:spAutoFit/>
          </a:bodyPr>
          <a:lstStyle/>
          <a:p>
            <a:pPr>
              <a:defRPr/>
            </a:pPr>
            <a:r>
              <a:rPr lang="en-US" sz="2800" b="1" u="sng" dirty="0" err="1">
                <a:latin typeface="Times New Roman" pitchFamily="18" charset="0"/>
                <a:cs typeface="Times New Roman" pitchFamily="18" charset="0"/>
              </a:rPr>
              <a:t>Tóm</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tắt</a:t>
            </a:r>
            <a:r>
              <a:rPr lang="en-US" sz="2800" b="1" dirty="0">
                <a:latin typeface="Times New Roman" pitchFamily="18" charset="0"/>
                <a:cs typeface="Times New Roman" pitchFamily="18" charset="0"/>
              </a:rPr>
              <a:t>:</a:t>
            </a:r>
          </a:p>
          <a:p>
            <a:pPr>
              <a:defRPr/>
            </a:pPr>
            <a:r>
              <a:rPr lang="en-US" sz="2800" dirty="0" err="1">
                <a:latin typeface="Times New Roman" pitchFamily="18" charset="0"/>
                <a:cs typeface="Times New Roman" pitchFamily="18" charset="0"/>
              </a:rPr>
              <a:t>Kế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hoạch</a:t>
            </a:r>
            <a:r>
              <a:rPr lang="en-US" sz="2800" dirty="0">
                <a:latin typeface="Times New Roman" pitchFamily="18" charset="0"/>
                <a:cs typeface="Times New Roman" pitchFamily="18" charset="0"/>
              </a:rPr>
              <a:t>: 450 </a:t>
            </a:r>
            <a:r>
              <a:rPr lang="en-US" sz="2800" dirty="0" err="1">
                <a:latin typeface="Times New Roman" pitchFamily="18" charset="0"/>
                <a:cs typeface="Times New Roman" pitchFamily="18" charset="0"/>
              </a:rPr>
              <a:t>chiếc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áo</a:t>
            </a:r>
            <a:endParaRPr lang="en-US" sz="2800" dirty="0">
              <a:latin typeface="Times New Roman" pitchFamily="18" charset="0"/>
              <a:cs typeface="Times New Roman" pitchFamily="18" charset="0"/>
            </a:endParaRPr>
          </a:p>
          <a:p>
            <a:pPr>
              <a:defRPr/>
            </a:pPr>
            <a:endParaRPr lang="vi-VN" sz="2800" dirty="0">
              <a:latin typeface="Times New Roman" pitchFamily="18" charset="0"/>
              <a:cs typeface="Times New Roman" pitchFamily="18" charset="0"/>
            </a:endParaRPr>
          </a:p>
          <a:p>
            <a:pPr>
              <a:defRPr/>
            </a:pPr>
            <a:r>
              <a:rPr lang="en-US" sz="2800" dirty="0" err="1">
                <a:latin typeface="Times New Roman" pitchFamily="18" charset="0"/>
                <a:cs typeface="Times New Roman" pitchFamily="18" charset="0"/>
              </a:rPr>
              <a:t>Đã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dệt</a:t>
            </a:r>
            <a:r>
              <a:rPr lang="en-US" sz="2800" dirty="0">
                <a:latin typeface="Times New Roman" pitchFamily="18" charset="0"/>
                <a:cs typeface="Times New Roman" pitchFamily="18" charset="0"/>
              </a:rPr>
              <a:t> :  </a:t>
            </a:r>
            <a:r>
              <a:rPr lang="vi-VN"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áo</a:t>
            </a:r>
            <a:endParaRPr lang="vi-VN" sz="2800" dirty="0">
              <a:latin typeface="Times New Roman" pitchFamily="18" charset="0"/>
              <a:cs typeface="Times New Roman" pitchFamily="18" charset="0"/>
            </a:endParaRPr>
          </a:p>
          <a:p>
            <a:pPr>
              <a:defRPr/>
            </a:pPr>
            <a:endParaRPr lang="en-US" sz="2800" dirty="0">
              <a:latin typeface="Times New Roman" pitchFamily="18" charset="0"/>
              <a:cs typeface="Times New Roman" pitchFamily="18" charset="0"/>
            </a:endParaRPr>
          </a:p>
          <a:p>
            <a:pPr>
              <a:defRPr/>
            </a:pPr>
            <a:r>
              <a:rPr lang="en-US" sz="2800" dirty="0" err="1">
                <a:latin typeface="Times New Roman" pitchFamily="18" charset="0"/>
                <a:cs typeface="Times New Roman" pitchFamily="18" charset="0"/>
              </a:rPr>
              <a:t>Còn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dệt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chiếc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áo</a:t>
            </a:r>
            <a:r>
              <a:rPr lang="en-US" sz="2800" dirty="0">
                <a:latin typeface="Times New Roman" pitchFamily="18" charset="0"/>
                <a:cs typeface="Times New Roman" pitchFamily="18" charset="0"/>
              </a:rPr>
              <a:t>?</a:t>
            </a:r>
          </a:p>
        </p:txBody>
      </p:sp>
      <p:graphicFrame>
        <p:nvGraphicFramePr>
          <p:cNvPr id="8" name="Object 9"/>
          <p:cNvGraphicFramePr>
            <a:graphicFrameLocks noChangeAspect="1"/>
          </p:cNvGraphicFramePr>
          <p:nvPr/>
        </p:nvGraphicFramePr>
        <p:xfrm>
          <a:off x="2981316" y="3994160"/>
          <a:ext cx="304800" cy="863600"/>
        </p:xfrm>
        <a:graphic>
          <a:graphicData uri="http://schemas.openxmlformats.org/presentationml/2006/ole">
            <p:oleObj spid="_x0000_s1031" name="Equation" r:id="rId5" imgW="139680" imgH="393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5"/>
          <p:cNvSpPr txBox="1">
            <a:spLocks noChangeArrowheads="1"/>
          </p:cNvSpPr>
          <p:nvPr/>
        </p:nvSpPr>
        <p:spPr bwMode="auto">
          <a:xfrm>
            <a:off x="539750" y="642918"/>
            <a:ext cx="1152525" cy="457200"/>
          </a:xfrm>
          <a:prstGeom prst="rect">
            <a:avLst/>
          </a:prstGeom>
          <a:noFill/>
          <a:ln w="9525">
            <a:noFill/>
            <a:miter lim="800000"/>
            <a:headEnd/>
            <a:tailEnd/>
          </a:ln>
        </p:spPr>
        <p:txBody>
          <a:bodyPr>
            <a:spAutoFit/>
          </a:bodyPr>
          <a:lstStyle/>
          <a:p>
            <a:pPr>
              <a:spcBef>
                <a:spcPct val="50000"/>
              </a:spcBef>
            </a:pPr>
            <a:r>
              <a:rPr lang="vi-VN" sz="2400" b="1" u="sng" dirty="0">
                <a:latin typeface="Times New Roman" pitchFamily="18" charset="0"/>
                <a:cs typeface="Times New Roman" pitchFamily="18" charset="0"/>
              </a:rPr>
              <a:t>Bài 5</a:t>
            </a:r>
            <a:r>
              <a:rPr lang="vi-VN" sz="2400" b="1" dirty="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
        <p:nvSpPr>
          <p:cNvPr id="10243" name="Text Box 6"/>
          <p:cNvSpPr txBox="1">
            <a:spLocks noChangeArrowheads="1"/>
          </p:cNvSpPr>
          <p:nvPr/>
        </p:nvSpPr>
        <p:spPr bwMode="auto">
          <a:xfrm>
            <a:off x="1403350" y="642918"/>
            <a:ext cx="6913563" cy="457200"/>
          </a:xfrm>
          <a:prstGeom prst="rect">
            <a:avLst/>
          </a:prstGeom>
          <a:noFill/>
          <a:ln w="9525">
            <a:noFill/>
            <a:miter lim="800000"/>
            <a:headEnd/>
            <a:tailEnd/>
          </a:ln>
        </p:spPr>
        <p:txBody>
          <a:bodyPr>
            <a:spAutoFit/>
          </a:bodyPr>
          <a:lstStyle/>
          <a:p>
            <a:pPr>
              <a:spcBef>
                <a:spcPct val="50000"/>
              </a:spcBef>
            </a:pPr>
            <a:r>
              <a:rPr lang="vi-VN" sz="2400" dirty="0">
                <a:latin typeface="Times New Roman" pitchFamily="18" charset="0"/>
                <a:cs typeface="Times New Roman" pitchFamily="18" charset="0"/>
              </a:rPr>
              <a:t>Tính độ dài mỗi đường gấp khúc: </a:t>
            </a:r>
            <a:r>
              <a:rPr lang="en-US" sz="2400" b="1" i="1" dirty="0">
                <a:latin typeface="Times New Roman" pitchFamily="18" charset="0"/>
                <a:cs typeface="Times New Roman" pitchFamily="18" charset="0"/>
              </a:rPr>
              <a:t>ABCDE, KMNPQ</a:t>
            </a:r>
            <a:r>
              <a:rPr lang="en-US" sz="2400" dirty="0">
                <a:latin typeface="Times New Roman" pitchFamily="18" charset="0"/>
                <a:cs typeface="Times New Roman" pitchFamily="18" charset="0"/>
              </a:rPr>
              <a:t> </a:t>
            </a:r>
          </a:p>
        </p:txBody>
      </p:sp>
      <p:sp>
        <p:nvSpPr>
          <p:cNvPr id="10244" name="Line 13"/>
          <p:cNvSpPr>
            <a:spLocks noChangeShapeType="1"/>
          </p:cNvSpPr>
          <p:nvPr/>
        </p:nvSpPr>
        <p:spPr bwMode="auto">
          <a:xfrm>
            <a:off x="827088" y="1866881"/>
            <a:ext cx="0" cy="936625"/>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0245" name="Line 14"/>
          <p:cNvSpPr>
            <a:spLocks noChangeShapeType="1"/>
          </p:cNvSpPr>
          <p:nvPr/>
        </p:nvSpPr>
        <p:spPr bwMode="auto">
          <a:xfrm>
            <a:off x="2195513" y="1866881"/>
            <a:ext cx="0" cy="936625"/>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0246" name="Line 15"/>
          <p:cNvSpPr>
            <a:spLocks noChangeShapeType="1"/>
          </p:cNvSpPr>
          <p:nvPr/>
        </p:nvSpPr>
        <p:spPr bwMode="auto">
          <a:xfrm>
            <a:off x="827088" y="1866881"/>
            <a:ext cx="1368425" cy="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0247" name="Line 16"/>
          <p:cNvSpPr>
            <a:spLocks noChangeShapeType="1"/>
          </p:cNvSpPr>
          <p:nvPr/>
        </p:nvSpPr>
        <p:spPr bwMode="auto">
          <a:xfrm>
            <a:off x="2195513" y="2803506"/>
            <a:ext cx="1368425" cy="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0248" name="Line 17"/>
          <p:cNvSpPr>
            <a:spLocks noChangeShapeType="1"/>
          </p:cNvSpPr>
          <p:nvPr/>
        </p:nvSpPr>
        <p:spPr bwMode="auto">
          <a:xfrm>
            <a:off x="6686550" y="1866881"/>
            <a:ext cx="0" cy="936625"/>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0249" name="Line 18"/>
          <p:cNvSpPr>
            <a:spLocks noChangeShapeType="1"/>
          </p:cNvSpPr>
          <p:nvPr/>
        </p:nvSpPr>
        <p:spPr bwMode="auto">
          <a:xfrm>
            <a:off x="7551738" y="1866881"/>
            <a:ext cx="0" cy="936625"/>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0250" name="Line 20"/>
          <p:cNvSpPr>
            <a:spLocks noChangeShapeType="1"/>
          </p:cNvSpPr>
          <p:nvPr/>
        </p:nvSpPr>
        <p:spPr bwMode="auto">
          <a:xfrm>
            <a:off x="5822950" y="2803506"/>
            <a:ext cx="863600" cy="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0251" name="Text Box 21"/>
          <p:cNvSpPr txBox="1">
            <a:spLocks noChangeArrowheads="1"/>
          </p:cNvSpPr>
          <p:nvPr/>
        </p:nvSpPr>
        <p:spPr bwMode="auto">
          <a:xfrm>
            <a:off x="2124075" y="2082781"/>
            <a:ext cx="936625" cy="396875"/>
          </a:xfrm>
          <a:prstGeom prst="rect">
            <a:avLst/>
          </a:prstGeom>
          <a:noFill/>
          <a:ln w="9525">
            <a:noFill/>
            <a:miter lim="800000"/>
            <a:headEnd/>
            <a:tailEnd/>
          </a:ln>
        </p:spPr>
        <p:txBody>
          <a:bodyPr>
            <a:spAutoFit/>
          </a:bodyPr>
          <a:lstStyle/>
          <a:p>
            <a:pPr>
              <a:spcBef>
                <a:spcPct val="50000"/>
              </a:spcBef>
            </a:pPr>
            <a:r>
              <a:rPr lang="vi-VN" sz="2000" dirty="0">
                <a:latin typeface="Times New Roman" pitchFamily="18" charset="0"/>
                <a:cs typeface="Times New Roman" pitchFamily="18" charset="0"/>
              </a:rPr>
              <a:t>3cm</a:t>
            </a:r>
            <a:endParaRPr lang="en-US" sz="2000" dirty="0">
              <a:latin typeface="Times New Roman" pitchFamily="18" charset="0"/>
              <a:cs typeface="Times New Roman" pitchFamily="18" charset="0"/>
            </a:endParaRPr>
          </a:p>
        </p:txBody>
      </p:sp>
      <p:sp>
        <p:nvSpPr>
          <p:cNvPr id="10252" name="Text Box 22"/>
          <p:cNvSpPr txBox="1">
            <a:spLocks noChangeArrowheads="1"/>
          </p:cNvSpPr>
          <p:nvPr/>
        </p:nvSpPr>
        <p:spPr bwMode="auto">
          <a:xfrm>
            <a:off x="1185863" y="1496993"/>
            <a:ext cx="936625" cy="396875"/>
          </a:xfrm>
          <a:prstGeom prst="rect">
            <a:avLst/>
          </a:prstGeom>
          <a:noFill/>
          <a:ln w="9525">
            <a:noFill/>
            <a:miter lim="800000"/>
            <a:headEnd/>
            <a:tailEnd/>
          </a:ln>
        </p:spPr>
        <p:txBody>
          <a:bodyPr>
            <a:spAutoFit/>
          </a:bodyPr>
          <a:lstStyle/>
          <a:p>
            <a:pPr>
              <a:spcBef>
                <a:spcPct val="50000"/>
              </a:spcBef>
            </a:pPr>
            <a:r>
              <a:rPr lang="vi-VN" sz="2000" dirty="0">
                <a:latin typeface="Times New Roman" pitchFamily="18" charset="0"/>
                <a:cs typeface="Times New Roman" pitchFamily="18" charset="0"/>
              </a:rPr>
              <a:t>4cm</a:t>
            </a:r>
            <a:endParaRPr lang="en-US" sz="2000" dirty="0">
              <a:latin typeface="Times New Roman" pitchFamily="18" charset="0"/>
              <a:cs typeface="Times New Roman" pitchFamily="18" charset="0"/>
            </a:endParaRPr>
          </a:p>
        </p:txBody>
      </p:sp>
      <p:sp>
        <p:nvSpPr>
          <p:cNvPr id="10253" name="Text Box 23"/>
          <p:cNvSpPr txBox="1">
            <a:spLocks noChangeArrowheads="1"/>
          </p:cNvSpPr>
          <p:nvPr/>
        </p:nvSpPr>
        <p:spPr bwMode="auto">
          <a:xfrm>
            <a:off x="234950" y="2803506"/>
            <a:ext cx="936625" cy="396875"/>
          </a:xfrm>
          <a:prstGeom prst="rect">
            <a:avLst/>
          </a:prstGeom>
          <a:noFill/>
          <a:ln w="9525">
            <a:noFill/>
            <a:miter lim="800000"/>
            <a:headEnd/>
            <a:tailEnd/>
          </a:ln>
        </p:spPr>
        <p:txBody>
          <a:bodyPr>
            <a:spAutoFit/>
          </a:bodyPr>
          <a:lstStyle/>
          <a:p>
            <a:pPr>
              <a:spcBef>
                <a:spcPct val="50000"/>
              </a:spcBef>
            </a:pPr>
            <a:r>
              <a:rPr lang="vi-VN" sz="2000" dirty="0">
                <a:latin typeface="Times New Roman" pitchFamily="18" charset="0"/>
                <a:cs typeface="Times New Roman" pitchFamily="18" charset="0"/>
              </a:rPr>
              <a:t>3cm</a:t>
            </a:r>
            <a:endParaRPr lang="en-US" sz="2000" dirty="0">
              <a:latin typeface="Times New Roman" pitchFamily="18" charset="0"/>
              <a:cs typeface="Times New Roman" pitchFamily="18" charset="0"/>
            </a:endParaRPr>
          </a:p>
        </p:txBody>
      </p:sp>
      <p:sp>
        <p:nvSpPr>
          <p:cNvPr id="10254" name="Text Box 24"/>
          <p:cNvSpPr txBox="1">
            <a:spLocks noChangeArrowheads="1"/>
          </p:cNvSpPr>
          <p:nvPr/>
        </p:nvSpPr>
        <p:spPr bwMode="auto">
          <a:xfrm>
            <a:off x="2555875" y="2732068"/>
            <a:ext cx="936625" cy="396875"/>
          </a:xfrm>
          <a:prstGeom prst="rect">
            <a:avLst/>
          </a:prstGeom>
          <a:noFill/>
          <a:ln w="9525">
            <a:noFill/>
            <a:miter lim="800000"/>
            <a:headEnd/>
            <a:tailEnd/>
          </a:ln>
        </p:spPr>
        <p:txBody>
          <a:bodyPr>
            <a:spAutoFit/>
          </a:bodyPr>
          <a:lstStyle/>
          <a:p>
            <a:pPr>
              <a:spcBef>
                <a:spcPct val="50000"/>
              </a:spcBef>
            </a:pPr>
            <a:r>
              <a:rPr lang="vi-VN" sz="2000">
                <a:latin typeface="Times New Roman" pitchFamily="18" charset="0"/>
                <a:cs typeface="Times New Roman" pitchFamily="18" charset="0"/>
              </a:rPr>
              <a:t>4cm</a:t>
            </a:r>
            <a:endParaRPr lang="en-US" sz="2000">
              <a:latin typeface="Times New Roman" pitchFamily="18" charset="0"/>
              <a:cs typeface="Times New Roman" pitchFamily="18" charset="0"/>
            </a:endParaRPr>
          </a:p>
        </p:txBody>
      </p:sp>
      <p:sp>
        <p:nvSpPr>
          <p:cNvPr id="10255" name="Line 25"/>
          <p:cNvSpPr>
            <a:spLocks noChangeShapeType="1"/>
          </p:cNvSpPr>
          <p:nvPr/>
        </p:nvSpPr>
        <p:spPr bwMode="auto">
          <a:xfrm>
            <a:off x="6680200" y="1866881"/>
            <a:ext cx="863600" cy="0"/>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0256" name="Text Box 26"/>
          <p:cNvSpPr txBox="1">
            <a:spLocks noChangeArrowheads="1"/>
          </p:cNvSpPr>
          <p:nvPr/>
        </p:nvSpPr>
        <p:spPr bwMode="auto">
          <a:xfrm>
            <a:off x="5862638" y="2763818"/>
            <a:ext cx="936625" cy="396875"/>
          </a:xfrm>
          <a:prstGeom prst="rect">
            <a:avLst/>
          </a:prstGeom>
          <a:noFill/>
          <a:ln w="9525">
            <a:noFill/>
            <a:miter lim="800000"/>
            <a:headEnd/>
            <a:tailEnd/>
          </a:ln>
        </p:spPr>
        <p:txBody>
          <a:bodyPr>
            <a:spAutoFit/>
          </a:bodyPr>
          <a:lstStyle/>
          <a:p>
            <a:pPr>
              <a:spcBef>
                <a:spcPct val="50000"/>
              </a:spcBef>
            </a:pPr>
            <a:r>
              <a:rPr lang="vi-VN" sz="2000">
                <a:latin typeface="Times New Roman" pitchFamily="18" charset="0"/>
                <a:cs typeface="Times New Roman" pitchFamily="18" charset="0"/>
              </a:rPr>
              <a:t>3cm</a:t>
            </a:r>
            <a:endParaRPr lang="en-US" sz="2000">
              <a:latin typeface="Times New Roman" pitchFamily="18" charset="0"/>
              <a:cs typeface="Times New Roman" pitchFamily="18" charset="0"/>
            </a:endParaRPr>
          </a:p>
        </p:txBody>
      </p:sp>
      <p:sp>
        <p:nvSpPr>
          <p:cNvPr id="10257" name="Text Box 27"/>
          <p:cNvSpPr txBox="1">
            <a:spLocks noChangeArrowheads="1"/>
          </p:cNvSpPr>
          <p:nvPr/>
        </p:nvSpPr>
        <p:spPr bwMode="auto">
          <a:xfrm>
            <a:off x="6084888" y="2082781"/>
            <a:ext cx="936625" cy="396875"/>
          </a:xfrm>
          <a:prstGeom prst="rect">
            <a:avLst/>
          </a:prstGeom>
          <a:noFill/>
          <a:ln w="9525">
            <a:noFill/>
            <a:miter lim="800000"/>
            <a:headEnd/>
            <a:tailEnd/>
          </a:ln>
        </p:spPr>
        <p:txBody>
          <a:bodyPr>
            <a:spAutoFit/>
          </a:bodyPr>
          <a:lstStyle/>
          <a:p>
            <a:pPr>
              <a:spcBef>
                <a:spcPct val="50000"/>
              </a:spcBef>
            </a:pPr>
            <a:r>
              <a:rPr lang="vi-VN" sz="2000">
                <a:latin typeface="Times New Roman" pitchFamily="18" charset="0"/>
                <a:cs typeface="Times New Roman" pitchFamily="18" charset="0"/>
              </a:rPr>
              <a:t>3cm</a:t>
            </a:r>
            <a:endParaRPr lang="en-US" sz="2000">
              <a:latin typeface="Times New Roman" pitchFamily="18" charset="0"/>
              <a:cs typeface="Times New Roman" pitchFamily="18" charset="0"/>
            </a:endParaRPr>
          </a:p>
        </p:txBody>
      </p:sp>
      <p:sp>
        <p:nvSpPr>
          <p:cNvPr id="10258" name="Text Box 28"/>
          <p:cNvSpPr txBox="1">
            <a:spLocks noChangeArrowheads="1"/>
          </p:cNvSpPr>
          <p:nvPr/>
        </p:nvSpPr>
        <p:spPr bwMode="auto">
          <a:xfrm>
            <a:off x="6686550" y="1506518"/>
            <a:ext cx="936625" cy="396875"/>
          </a:xfrm>
          <a:prstGeom prst="rect">
            <a:avLst/>
          </a:prstGeom>
          <a:noFill/>
          <a:ln w="9525">
            <a:noFill/>
            <a:miter lim="800000"/>
            <a:headEnd/>
            <a:tailEnd/>
          </a:ln>
        </p:spPr>
        <p:txBody>
          <a:bodyPr>
            <a:spAutoFit/>
          </a:bodyPr>
          <a:lstStyle/>
          <a:p>
            <a:pPr>
              <a:spcBef>
                <a:spcPct val="50000"/>
              </a:spcBef>
            </a:pPr>
            <a:r>
              <a:rPr lang="vi-VN" sz="2000">
                <a:latin typeface="Times New Roman" pitchFamily="18" charset="0"/>
                <a:cs typeface="Times New Roman" pitchFamily="18" charset="0"/>
              </a:rPr>
              <a:t>3cm</a:t>
            </a:r>
            <a:endParaRPr lang="en-US" sz="2000">
              <a:latin typeface="Times New Roman" pitchFamily="18" charset="0"/>
              <a:cs typeface="Times New Roman" pitchFamily="18" charset="0"/>
            </a:endParaRPr>
          </a:p>
        </p:txBody>
      </p:sp>
      <p:sp>
        <p:nvSpPr>
          <p:cNvPr id="10259" name="Text Box 29"/>
          <p:cNvSpPr txBox="1">
            <a:spLocks noChangeArrowheads="1"/>
          </p:cNvSpPr>
          <p:nvPr/>
        </p:nvSpPr>
        <p:spPr bwMode="auto">
          <a:xfrm>
            <a:off x="7478713" y="2155806"/>
            <a:ext cx="936625" cy="396875"/>
          </a:xfrm>
          <a:prstGeom prst="rect">
            <a:avLst/>
          </a:prstGeom>
          <a:noFill/>
          <a:ln w="9525">
            <a:noFill/>
            <a:miter lim="800000"/>
            <a:headEnd/>
            <a:tailEnd/>
          </a:ln>
        </p:spPr>
        <p:txBody>
          <a:bodyPr>
            <a:spAutoFit/>
          </a:bodyPr>
          <a:lstStyle/>
          <a:p>
            <a:pPr>
              <a:spcBef>
                <a:spcPct val="50000"/>
              </a:spcBef>
            </a:pPr>
            <a:r>
              <a:rPr lang="vi-VN" sz="2000">
                <a:latin typeface="Times New Roman" pitchFamily="18" charset="0"/>
                <a:cs typeface="Times New Roman" pitchFamily="18" charset="0"/>
              </a:rPr>
              <a:t>3cm</a:t>
            </a:r>
            <a:endParaRPr lang="en-US" sz="2000">
              <a:latin typeface="Times New Roman" pitchFamily="18" charset="0"/>
              <a:cs typeface="Times New Roman" pitchFamily="18" charset="0"/>
            </a:endParaRPr>
          </a:p>
        </p:txBody>
      </p:sp>
      <p:sp>
        <p:nvSpPr>
          <p:cNvPr id="10260" name="Text Box 30"/>
          <p:cNvSpPr txBox="1">
            <a:spLocks noChangeArrowheads="1"/>
          </p:cNvSpPr>
          <p:nvPr/>
        </p:nvSpPr>
        <p:spPr bwMode="auto">
          <a:xfrm>
            <a:off x="508000" y="2587606"/>
            <a:ext cx="503238" cy="396875"/>
          </a:xfrm>
          <a:prstGeom prst="rect">
            <a:avLst/>
          </a:prstGeom>
          <a:noFill/>
          <a:ln w="9525">
            <a:noFill/>
            <a:miter lim="800000"/>
            <a:headEnd/>
            <a:tailEnd/>
          </a:ln>
        </p:spPr>
        <p:txBody>
          <a:bodyPr>
            <a:spAutoFit/>
          </a:bodyPr>
          <a:lstStyle/>
          <a:p>
            <a:pPr>
              <a:spcBef>
                <a:spcPct val="50000"/>
              </a:spcBef>
            </a:pPr>
            <a:r>
              <a:rPr lang="vi-VN" sz="2000" b="1">
                <a:latin typeface="Times New Roman" pitchFamily="18" charset="0"/>
                <a:cs typeface="Times New Roman" pitchFamily="18" charset="0"/>
              </a:rPr>
              <a:t>A</a:t>
            </a:r>
            <a:endParaRPr lang="en-US" sz="2000" b="1">
              <a:latin typeface="Times New Roman" pitchFamily="18" charset="0"/>
              <a:cs typeface="Times New Roman" pitchFamily="18" charset="0"/>
            </a:endParaRPr>
          </a:p>
        </p:txBody>
      </p:sp>
      <p:sp>
        <p:nvSpPr>
          <p:cNvPr id="10261" name="Text Box 31"/>
          <p:cNvSpPr txBox="1">
            <a:spLocks noChangeArrowheads="1"/>
          </p:cNvSpPr>
          <p:nvPr/>
        </p:nvSpPr>
        <p:spPr bwMode="auto">
          <a:xfrm>
            <a:off x="468313" y="1650981"/>
            <a:ext cx="503237" cy="396875"/>
          </a:xfrm>
          <a:prstGeom prst="rect">
            <a:avLst/>
          </a:prstGeom>
          <a:noFill/>
          <a:ln w="9525">
            <a:noFill/>
            <a:miter lim="800000"/>
            <a:headEnd/>
            <a:tailEnd/>
          </a:ln>
        </p:spPr>
        <p:txBody>
          <a:bodyPr>
            <a:spAutoFit/>
          </a:bodyPr>
          <a:lstStyle/>
          <a:p>
            <a:pPr>
              <a:spcBef>
                <a:spcPct val="50000"/>
              </a:spcBef>
            </a:pPr>
            <a:r>
              <a:rPr lang="vi-VN" sz="2000" b="1">
                <a:latin typeface="Times New Roman" pitchFamily="18" charset="0"/>
                <a:cs typeface="Times New Roman" pitchFamily="18" charset="0"/>
              </a:rPr>
              <a:t>B</a:t>
            </a:r>
            <a:endParaRPr lang="en-US" sz="2000" b="1">
              <a:latin typeface="Times New Roman" pitchFamily="18" charset="0"/>
              <a:cs typeface="Times New Roman" pitchFamily="18" charset="0"/>
            </a:endParaRPr>
          </a:p>
        </p:txBody>
      </p:sp>
      <p:sp>
        <p:nvSpPr>
          <p:cNvPr id="10262" name="Text Box 32"/>
          <p:cNvSpPr txBox="1">
            <a:spLocks noChangeArrowheads="1"/>
          </p:cNvSpPr>
          <p:nvPr/>
        </p:nvSpPr>
        <p:spPr bwMode="auto">
          <a:xfrm>
            <a:off x="2162175" y="1579543"/>
            <a:ext cx="503238" cy="396875"/>
          </a:xfrm>
          <a:prstGeom prst="rect">
            <a:avLst/>
          </a:prstGeom>
          <a:noFill/>
          <a:ln w="9525">
            <a:noFill/>
            <a:miter lim="800000"/>
            <a:headEnd/>
            <a:tailEnd/>
          </a:ln>
        </p:spPr>
        <p:txBody>
          <a:bodyPr>
            <a:spAutoFit/>
          </a:bodyPr>
          <a:lstStyle/>
          <a:p>
            <a:pPr>
              <a:spcBef>
                <a:spcPct val="50000"/>
              </a:spcBef>
            </a:pPr>
            <a:r>
              <a:rPr lang="vi-VN" sz="2000" b="1" dirty="0">
                <a:latin typeface="Times New Roman" pitchFamily="18" charset="0"/>
                <a:cs typeface="Times New Roman" pitchFamily="18" charset="0"/>
              </a:rPr>
              <a:t>C</a:t>
            </a:r>
            <a:endParaRPr lang="en-US" sz="2000" b="1" dirty="0">
              <a:latin typeface="Times New Roman" pitchFamily="18" charset="0"/>
              <a:cs typeface="Times New Roman" pitchFamily="18" charset="0"/>
            </a:endParaRPr>
          </a:p>
        </p:txBody>
      </p:sp>
      <p:sp>
        <p:nvSpPr>
          <p:cNvPr id="10263" name="Text Box 33"/>
          <p:cNvSpPr txBox="1">
            <a:spLocks noChangeArrowheads="1"/>
          </p:cNvSpPr>
          <p:nvPr/>
        </p:nvSpPr>
        <p:spPr bwMode="auto">
          <a:xfrm>
            <a:off x="1916113" y="2732068"/>
            <a:ext cx="503237" cy="396875"/>
          </a:xfrm>
          <a:prstGeom prst="rect">
            <a:avLst/>
          </a:prstGeom>
          <a:noFill/>
          <a:ln w="9525">
            <a:noFill/>
            <a:miter lim="800000"/>
            <a:headEnd/>
            <a:tailEnd/>
          </a:ln>
        </p:spPr>
        <p:txBody>
          <a:bodyPr>
            <a:spAutoFit/>
          </a:bodyPr>
          <a:lstStyle/>
          <a:p>
            <a:pPr>
              <a:spcBef>
                <a:spcPct val="50000"/>
              </a:spcBef>
            </a:pPr>
            <a:r>
              <a:rPr lang="vi-VN" sz="2000" b="1">
                <a:latin typeface="Times New Roman" pitchFamily="18" charset="0"/>
                <a:cs typeface="Times New Roman" pitchFamily="18" charset="0"/>
              </a:rPr>
              <a:t>D</a:t>
            </a:r>
            <a:endParaRPr lang="en-US" sz="2000" b="1">
              <a:latin typeface="Times New Roman" pitchFamily="18" charset="0"/>
              <a:cs typeface="Times New Roman" pitchFamily="18" charset="0"/>
            </a:endParaRPr>
          </a:p>
        </p:txBody>
      </p:sp>
      <p:sp>
        <p:nvSpPr>
          <p:cNvPr id="10264" name="Text Box 36"/>
          <p:cNvSpPr txBox="1">
            <a:spLocks noChangeArrowheads="1"/>
          </p:cNvSpPr>
          <p:nvPr/>
        </p:nvSpPr>
        <p:spPr bwMode="auto">
          <a:xfrm>
            <a:off x="3435350" y="2763818"/>
            <a:ext cx="503238" cy="396875"/>
          </a:xfrm>
          <a:prstGeom prst="rect">
            <a:avLst/>
          </a:prstGeom>
          <a:noFill/>
          <a:ln w="9525">
            <a:noFill/>
            <a:miter lim="800000"/>
            <a:headEnd/>
            <a:tailEnd/>
          </a:ln>
        </p:spPr>
        <p:txBody>
          <a:bodyPr>
            <a:spAutoFit/>
          </a:bodyPr>
          <a:lstStyle/>
          <a:p>
            <a:pPr>
              <a:spcBef>
                <a:spcPct val="50000"/>
              </a:spcBef>
            </a:pPr>
            <a:r>
              <a:rPr lang="vi-VN" sz="2000" b="1">
                <a:latin typeface="Times New Roman" pitchFamily="18" charset="0"/>
                <a:cs typeface="Times New Roman" pitchFamily="18" charset="0"/>
              </a:rPr>
              <a:t>E</a:t>
            </a:r>
            <a:endParaRPr lang="en-US" sz="2000" b="1">
              <a:latin typeface="Times New Roman" pitchFamily="18" charset="0"/>
              <a:cs typeface="Times New Roman" pitchFamily="18" charset="0"/>
            </a:endParaRPr>
          </a:p>
        </p:txBody>
      </p:sp>
      <p:sp>
        <p:nvSpPr>
          <p:cNvPr id="10265" name="Text Box 37"/>
          <p:cNvSpPr txBox="1">
            <a:spLocks noChangeArrowheads="1"/>
          </p:cNvSpPr>
          <p:nvPr/>
        </p:nvSpPr>
        <p:spPr bwMode="auto">
          <a:xfrm>
            <a:off x="6510338" y="2732068"/>
            <a:ext cx="503237" cy="396875"/>
          </a:xfrm>
          <a:prstGeom prst="rect">
            <a:avLst/>
          </a:prstGeom>
          <a:noFill/>
          <a:ln w="9525">
            <a:noFill/>
            <a:miter lim="800000"/>
            <a:headEnd/>
            <a:tailEnd/>
          </a:ln>
        </p:spPr>
        <p:txBody>
          <a:bodyPr>
            <a:spAutoFit/>
          </a:bodyPr>
          <a:lstStyle/>
          <a:p>
            <a:pPr>
              <a:spcBef>
                <a:spcPct val="50000"/>
              </a:spcBef>
            </a:pPr>
            <a:r>
              <a:rPr lang="vi-VN" sz="2000" b="1">
                <a:latin typeface="Times New Roman" pitchFamily="18" charset="0"/>
                <a:cs typeface="Times New Roman" pitchFamily="18" charset="0"/>
              </a:rPr>
              <a:t>M</a:t>
            </a:r>
            <a:endParaRPr lang="en-US" sz="2000" b="1">
              <a:latin typeface="Times New Roman" pitchFamily="18" charset="0"/>
              <a:cs typeface="Times New Roman" pitchFamily="18" charset="0"/>
            </a:endParaRPr>
          </a:p>
        </p:txBody>
      </p:sp>
      <p:sp>
        <p:nvSpPr>
          <p:cNvPr id="10266" name="Text Box 40"/>
          <p:cNvSpPr txBox="1">
            <a:spLocks noChangeArrowheads="1"/>
          </p:cNvSpPr>
          <p:nvPr/>
        </p:nvSpPr>
        <p:spPr bwMode="auto">
          <a:xfrm>
            <a:off x="6367463" y="1579543"/>
            <a:ext cx="503237" cy="396875"/>
          </a:xfrm>
          <a:prstGeom prst="rect">
            <a:avLst/>
          </a:prstGeom>
          <a:noFill/>
          <a:ln w="9525">
            <a:noFill/>
            <a:miter lim="800000"/>
            <a:headEnd/>
            <a:tailEnd/>
          </a:ln>
        </p:spPr>
        <p:txBody>
          <a:bodyPr>
            <a:spAutoFit/>
          </a:bodyPr>
          <a:lstStyle/>
          <a:p>
            <a:pPr>
              <a:spcBef>
                <a:spcPct val="50000"/>
              </a:spcBef>
            </a:pPr>
            <a:r>
              <a:rPr lang="vi-VN" sz="2000" b="1">
                <a:latin typeface="Times New Roman" pitchFamily="18" charset="0"/>
                <a:cs typeface="Times New Roman" pitchFamily="18" charset="0"/>
              </a:rPr>
              <a:t>N</a:t>
            </a:r>
            <a:endParaRPr lang="en-US" sz="2000" b="1">
              <a:latin typeface="Times New Roman" pitchFamily="18" charset="0"/>
              <a:cs typeface="Times New Roman" pitchFamily="18" charset="0"/>
            </a:endParaRPr>
          </a:p>
        </p:txBody>
      </p:sp>
      <p:sp>
        <p:nvSpPr>
          <p:cNvPr id="10267" name="Text Box 41"/>
          <p:cNvSpPr txBox="1">
            <a:spLocks noChangeArrowheads="1"/>
          </p:cNvSpPr>
          <p:nvPr/>
        </p:nvSpPr>
        <p:spPr bwMode="auto">
          <a:xfrm>
            <a:off x="7486650" y="1506518"/>
            <a:ext cx="503238" cy="396875"/>
          </a:xfrm>
          <a:prstGeom prst="rect">
            <a:avLst/>
          </a:prstGeom>
          <a:noFill/>
          <a:ln w="9525">
            <a:noFill/>
            <a:miter lim="800000"/>
            <a:headEnd/>
            <a:tailEnd/>
          </a:ln>
        </p:spPr>
        <p:txBody>
          <a:bodyPr>
            <a:spAutoFit/>
          </a:bodyPr>
          <a:lstStyle/>
          <a:p>
            <a:pPr>
              <a:spcBef>
                <a:spcPct val="50000"/>
              </a:spcBef>
            </a:pPr>
            <a:r>
              <a:rPr lang="vi-VN" sz="2000" b="1">
                <a:latin typeface="Times New Roman" pitchFamily="18" charset="0"/>
                <a:cs typeface="Times New Roman" pitchFamily="18" charset="0"/>
              </a:rPr>
              <a:t>P</a:t>
            </a:r>
            <a:endParaRPr lang="en-US" sz="2000" b="1">
              <a:latin typeface="Times New Roman" pitchFamily="18" charset="0"/>
              <a:cs typeface="Times New Roman" pitchFamily="18" charset="0"/>
            </a:endParaRPr>
          </a:p>
        </p:txBody>
      </p:sp>
      <p:sp>
        <p:nvSpPr>
          <p:cNvPr id="10268" name="Text Box 42"/>
          <p:cNvSpPr txBox="1">
            <a:spLocks noChangeArrowheads="1"/>
          </p:cNvSpPr>
          <p:nvPr/>
        </p:nvSpPr>
        <p:spPr bwMode="auto">
          <a:xfrm>
            <a:off x="5503863" y="2516168"/>
            <a:ext cx="503237" cy="396875"/>
          </a:xfrm>
          <a:prstGeom prst="rect">
            <a:avLst/>
          </a:prstGeom>
          <a:noFill/>
          <a:ln w="9525">
            <a:noFill/>
            <a:miter lim="800000"/>
            <a:headEnd/>
            <a:tailEnd/>
          </a:ln>
        </p:spPr>
        <p:txBody>
          <a:bodyPr>
            <a:spAutoFit/>
          </a:bodyPr>
          <a:lstStyle/>
          <a:p>
            <a:pPr>
              <a:spcBef>
                <a:spcPct val="50000"/>
              </a:spcBef>
            </a:pPr>
            <a:r>
              <a:rPr lang="vi-VN" sz="2000" b="1">
                <a:latin typeface="Times New Roman" pitchFamily="18" charset="0"/>
                <a:cs typeface="Times New Roman" pitchFamily="18" charset="0"/>
              </a:rPr>
              <a:t>K</a:t>
            </a:r>
            <a:endParaRPr lang="en-US" sz="2000" b="1">
              <a:latin typeface="Times New Roman" pitchFamily="18" charset="0"/>
              <a:cs typeface="Times New Roman" pitchFamily="18" charset="0"/>
            </a:endParaRPr>
          </a:p>
        </p:txBody>
      </p:sp>
      <p:sp>
        <p:nvSpPr>
          <p:cNvPr id="10269" name="Text Box 43"/>
          <p:cNvSpPr txBox="1">
            <a:spLocks noChangeArrowheads="1"/>
          </p:cNvSpPr>
          <p:nvPr/>
        </p:nvSpPr>
        <p:spPr bwMode="auto">
          <a:xfrm>
            <a:off x="7407275" y="2732068"/>
            <a:ext cx="503238" cy="396875"/>
          </a:xfrm>
          <a:prstGeom prst="rect">
            <a:avLst/>
          </a:prstGeom>
          <a:noFill/>
          <a:ln w="9525">
            <a:noFill/>
            <a:miter lim="800000"/>
            <a:headEnd/>
            <a:tailEnd/>
          </a:ln>
        </p:spPr>
        <p:txBody>
          <a:bodyPr>
            <a:spAutoFit/>
          </a:bodyPr>
          <a:lstStyle/>
          <a:p>
            <a:pPr>
              <a:spcBef>
                <a:spcPct val="50000"/>
              </a:spcBef>
            </a:pPr>
            <a:r>
              <a:rPr lang="vi-VN" sz="2000" b="1">
                <a:latin typeface="Times New Roman" pitchFamily="18" charset="0"/>
                <a:cs typeface="Times New Roman" pitchFamily="18" charset="0"/>
              </a:rPr>
              <a:t>Q</a:t>
            </a:r>
            <a:endParaRPr lang="en-US" sz="2000" b="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173</Words>
  <Application>Microsoft Office PowerPoint</Application>
  <PresentationFormat>On-screen Show (4:3)</PresentationFormat>
  <Paragraphs>59</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vt:i4>
      </vt:variant>
    </vt:vector>
  </HeadingPairs>
  <TitlesOfParts>
    <vt:vector size="9" baseType="lpstr">
      <vt:lpstr>Office Theme</vt:lpstr>
      <vt:lpstr>Microsoft Equation 3.0</vt:lpstr>
      <vt:lpstr>MathType 5.0 Equation</vt:lpstr>
      <vt:lpstr>Kiểm tra bài cũ</vt:lpstr>
      <vt:lpstr> Bài 1: Đặt tính rồi tính</vt:lpstr>
      <vt:lpstr> Bài 2: Đặt tính rồi tính ( theo mẫu)</vt:lpstr>
      <vt:lpstr> Bài 3: Quãng đường AB dài 172m, quãng đường BC dài gấp 4 lần quãng đường AB. Hỏi quãng đường AC dài bao nhiêu mét?</vt:lpstr>
      <vt:lpstr> Bài 4: Theo kế hoạch, một tổ sản xuất phải dệt 450 chiếc áo len. Người ta đã làm được     kế hoạch đó. Hỏi tổ đó còn phải dệt bao nhiêu chiếc áo len nữa? </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Kiểm tra bài cũ</dc:title>
  <dc:creator>admin</dc:creator>
  <cp:lastModifiedBy>admin</cp:lastModifiedBy>
  <cp:revision>9</cp:revision>
  <dcterms:created xsi:type="dcterms:W3CDTF">2016-07-18T02:11:54Z</dcterms:created>
  <dcterms:modified xsi:type="dcterms:W3CDTF">2016-07-18T03:30:26Z</dcterms:modified>
</cp:coreProperties>
</file>